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314" r:id="rId2"/>
    <p:sldId id="309" r:id="rId3"/>
    <p:sldId id="304" r:id="rId4"/>
    <p:sldId id="329" r:id="rId5"/>
    <p:sldId id="331" r:id="rId6"/>
    <p:sldId id="315" r:id="rId7"/>
    <p:sldId id="346" r:id="rId8"/>
    <p:sldId id="317" r:id="rId9"/>
    <p:sldId id="347" r:id="rId10"/>
    <p:sldId id="318" r:id="rId11"/>
    <p:sldId id="319" r:id="rId12"/>
    <p:sldId id="320" r:id="rId13"/>
    <p:sldId id="323" r:id="rId14"/>
    <p:sldId id="350" r:id="rId15"/>
    <p:sldId id="345" r:id="rId16"/>
    <p:sldId id="351" r:id="rId17"/>
    <p:sldId id="352" r:id="rId18"/>
    <p:sldId id="344" r:id="rId19"/>
    <p:sldId id="325" r:id="rId20"/>
    <p:sldId id="322" r:id="rId21"/>
    <p:sldId id="348" r:id="rId22"/>
    <p:sldId id="326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  <p:sldId id="379" r:id="rId34"/>
    <p:sldId id="336" r:id="rId35"/>
    <p:sldId id="337" r:id="rId36"/>
    <p:sldId id="338" r:id="rId37"/>
    <p:sldId id="353" r:id="rId38"/>
    <p:sldId id="339" r:id="rId39"/>
    <p:sldId id="367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16" autoAdjust="0"/>
    <p:restoredTop sz="86008" autoAdjust="0"/>
  </p:normalViewPr>
  <p:slideViewPr>
    <p:cSldViewPr snapToGrid="0" snapToObjects="1">
      <p:cViewPr varScale="1">
        <p:scale>
          <a:sx n="60" d="100"/>
          <a:sy n="60" d="100"/>
        </p:scale>
        <p:origin x="184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19AF6-6424-5B42-8285-88C2AC26FC5D}" type="datetimeFigureOut">
              <a:rPr lang="en-US" smtClean="0"/>
              <a:t>4/3/23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6F80F-3329-7749-ADBE-7DF5BC14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6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B5B77-11A5-5944-BF82-3B12B0A65954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5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98097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7777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208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Feb 2022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33208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33208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7EC250-E796-438C-AFE1-ABBE2451286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77818"/>
            <a:ext cx="8229600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latin typeface="open sans" charset="0"/>
              </a:defRPr>
            </a:lvl1pPr>
          </a:lstStyle>
          <a:p>
            <a:pPr fontAlgn="t"/>
            <a:r>
              <a:rPr lang="en-US" sz="18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18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79132"/>
            <a:ext cx="6705600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6475D-BDED-4D62-A64C-203EC56ADB6A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Feb 2022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7D7EC250-E796-438C-AFE1-ABBE2451286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" y="1709738"/>
            <a:ext cx="91440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1" y="4589463"/>
            <a:ext cx="91440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79132"/>
            <a:ext cx="6697132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6475D-BDED-4D62-A64C-203EC56ADB6A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724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Dark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79132"/>
            <a:ext cx="6705600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77818"/>
            <a:ext cx="8229600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latin typeface="open sans" charset="0"/>
              </a:defRPr>
            </a:lvl1pPr>
          </a:lstStyle>
          <a:p>
            <a:pPr fontAlgn="t"/>
            <a:r>
              <a:rPr lang="en-US" sz="18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18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6475D-BDED-4D62-A64C-203EC56ADB6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866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pa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91919"/>
            <a:ext cx="5111750" cy="4807281"/>
          </a:xfrm>
          <a:prstGeom prst="rect">
            <a:avLst/>
          </a:prstGeom>
        </p:spPr>
        <p:txBody>
          <a:bodyPr/>
          <a:lstStyle>
            <a:lvl1pPr>
              <a:defRPr sz="1800" baseline="0">
                <a:latin typeface="Open Sans" charset="0"/>
              </a:defRPr>
            </a:lvl1pPr>
            <a:lvl2pPr>
              <a:defRPr sz="2101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marL="257244" marR="0" lvl="0" indent="-257244" algn="l" defTabSz="34299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1" y="1491919"/>
            <a:ext cx="3008313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Open Sans" charset="0"/>
              </a:defRPr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fontAlgn="t"/>
            <a:r>
              <a:rPr lang="en-US" sz="18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18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9132"/>
            <a:ext cx="6697133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6475D-BDED-4D62-A64C-203EC56ADB6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223AD-4A61-D54D-BE02-1A8E660D7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79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264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8" r:id="rId3"/>
    <p:sldLayoutId id="2147483656" r:id="rId4"/>
    <p:sldLayoutId id="2147483650" r:id="rId5"/>
    <p:sldLayoutId id="2147483665" r:id="rId6"/>
    <p:sldLayoutId id="2147483669" r:id="rId7"/>
  </p:sldLayoutIdLst>
  <p:hf hdr="0" ftr="0" dt="0"/>
  <p:txStyles>
    <p:titleStyle>
      <a:lvl1pPr algn="ctr" defTabSz="342991" rtl="0" eaLnBrk="1" latinLnBrk="0" hangingPunct="1">
        <a:spcBef>
          <a:spcPct val="0"/>
        </a:spcBef>
        <a:buNone/>
        <a:defRPr sz="3301" kern="1200" baseline="0">
          <a:solidFill>
            <a:schemeClr val="bg2"/>
          </a:solidFill>
          <a:latin typeface="merriweather" charset="0"/>
          <a:ea typeface="+mj-ea"/>
          <a:cs typeface="+mj-cs"/>
        </a:defRPr>
      </a:lvl1pPr>
    </p:titleStyle>
    <p:bodyStyle>
      <a:lvl1pPr marL="257244" indent="-257244" algn="l" defTabSz="342991" rtl="0" eaLnBrk="1" latinLnBrk="0" hangingPunct="1">
        <a:spcBef>
          <a:spcPct val="20000"/>
        </a:spcBef>
        <a:buFont typeface="Arial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557361" indent="-214370" algn="l" defTabSz="342991" rtl="0" eaLnBrk="1" latinLnBrk="0" hangingPunct="1">
        <a:spcBef>
          <a:spcPct val="20000"/>
        </a:spcBef>
        <a:buFont typeface="Arial"/>
        <a:buChar char="–"/>
        <a:defRPr sz="2101" kern="1200">
          <a:solidFill>
            <a:schemeClr val="tx1"/>
          </a:solidFill>
          <a:latin typeface="+mn-lt"/>
          <a:ea typeface="+mn-ea"/>
          <a:cs typeface="+mn-cs"/>
        </a:defRPr>
      </a:lvl2pPr>
      <a:lvl3pPr marL="857479" indent="-171496" algn="l" defTabSz="34299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470" indent="-171496" algn="l" defTabSz="342991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461" indent="-171496" algn="l" defTabSz="342991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453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445065"/>
            <a:ext cx="6858000" cy="1132707"/>
          </a:xfrm>
        </p:spPr>
        <p:txBody>
          <a:bodyPr>
            <a:normAutofit/>
          </a:bodyPr>
          <a:lstStyle/>
          <a:p>
            <a:r>
              <a:rPr lang="en-US" sz="5600" dirty="0"/>
              <a:t>Introduction to 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E2391-0B8D-4BE9-9538-83BA139FC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223AD-4A61-D54D-BE02-1A8E660D7D6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57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04-21 at 16.16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97" y="1691473"/>
            <a:ext cx="6554602" cy="383602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91597" y="4005137"/>
            <a:ext cx="3795526" cy="152236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0581" y="1225689"/>
            <a:ext cx="18310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Console window</a:t>
            </a:r>
          </a:p>
          <a:p>
            <a:endParaRPr lang="en-US" dirty="0"/>
          </a:p>
          <a:p>
            <a:r>
              <a:rPr lang="en-US" dirty="0"/>
              <a:t>Where R code from the script window is run</a:t>
            </a:r>
          </a:p>
          <a:p>
            <a:endParaRPr lang="en-US" dirty="0"/>
          </a:p>
          <a:p>
            <a:r>
              <a:rPr lang="en-US" dirty="0"/>
              <a:t>Commands and results in same window</a:t>
            </a:r>
          </a:p>
          <a:p>
            <a:endParaRPr lang="en-US" dirty="0"/>
          </a:p>
          <a:p>
            <a:r>
              <a:rPr lang="en-US" dirty="0" err="1"/>
              <a:t>Ctrl+enter</a:t>
            </a:r>
            <a:r>
              <a:rPr lang="en-US" dirty="0"/>
              <a:t> (Windows)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1C844D-966B-43DD-A6FA-080405C32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134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04-21 at 16.16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8" y="1363482"/>
            <a:ext cx="6554602" cy="383602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86924" y="2900440"/>
            <a:ext cx="2759076" cy="229906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254113" y="3571643"/>
            <a:ext cx="17424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Help, Plotting, packages</a:t>
            </a:r>
          </a:p>
          <a:p>
            <a:r>
              <a:rPr lang="en-US" dirty="0"/>
              <a:t>Use different tabs depending on what you need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0A71C1-5337-46BC-806C-395A48F1E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815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04-21 at 16.16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2" y="2625751"/>
            <a:ext cx="6554602" cy="383602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37228" y="2895882"/>
            <a:ext cx="2759076" cy="126682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017026" y="1260598"/>
            <a:ext cx="20193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Objects in your environment, and history of commands run.</a:t>
            </a:r>
          </a:p>
          <a:p>
            <a:r>
              <a:rPr lang="en-US" dirty="0"/>
              <a:t>Use different tabs depending on what you need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2EA9F3-5FBB-4376-A013-FB8A4CCB3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77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Running lines of code from script window</a:t>
            </a:r>
          </a:p>
          <a:p>
            <a:pPr lvl="1"/>
            <a:r>
              <a:rPr lang="en-US" sz="2000" dirty="0">
                <a:latin typeface="+mj-lt"/>
              </a:rPr>
              <a:t>Buttons – “Run” at the top of script window</a:t>
            </a:r>
          </a:p>
          <a:p>
            <a:pPr lvl="1"/>
            <a:r>
              <a:rPr lang="en-US" sz="2000" dirty="0">
                <a:latin typeface="+mj-lt"/>
              </a:rPr>
              <a:t>Shortcut – Ctrl + Enter (Windows); </a:t>
            </a:r>
            <a:r>
              <a:rPr lang="en-US" sz="2000" dirty="0" err="1">
                <a:latin typeface="+mj-lt"/>
              </a:rPr>
              <a:t>Cmd</a:t>
            </a:r>
            <a:r>
              <a:rPr lang="en-US" sz="2000" dirty="0">
                <a:latin typeface="+mj-lt"/>
              </a:rPr>
              <a:t> + Enter (Mac)</a:t>
            </a:r>
          </a:p>
          <a:p>
            <a:r>
              <a:rPr lang="en-US" sz="2000" dirty="0">
                <a:latin typeface="+mj-lt"/>
              </a:rPr>
              <a:t>Run single lines or multiple lines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1010" y="-7453"/>
            <a:ext cx="9120452" cy="986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Session 1: Running / executing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CE2333-50A6-441B-AC93-97A361F31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571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j-lt"/>
              </a:rPr>
              <a:t>Create objects in the workspace, or read them in from files using the “assignment operator”: </a:t>
            </a:r>
            <a:r>
              <a:rPr lang="en-US" sz="2000" dirty="0">
                <a:latin typeface="Monaco"/>
                <a:cs typeface="Monaco"/>
              </a:rPr>
              <a:t>&lt;- </a:t>
            </a:r>
          </a:p>
          <a:p>
            <a:pPr lvl="1"/>
            <a:r>
              <a:rPr lang="en-US" sz="2000" dirty="0" err="1">
                <a:latin typeface="Monaco"/>
                <a:cs typeface="Monaco"/>
              </a:rPr>
              <a:t>my.object</a:t>
            </a:r>
            <a:r>
              <a:rPr lang="en-US" sz="2000" dirty="0">
                <a:latin typeface="Monaco"/>
                <a:cs typeface="Monaco"/>
              </a:rPr>
              <a:t> &lt;- “orange”</a:t>
            </a:r>
          </a:p>
          <a:p>
            <a:pPr lvl="1"/>
            <a:r>
              <a:rPr lang="en-US" sz="2000" dirty="0" err="1">
                <a:latin typeface="Monaco"/>
                <a:cs typeface="Monaco"/>
              </a:rPr>
              <a:t>this.object</a:t>
            </a:r>
            <a:r>
              <a:rPr lang="en-US" sz="2000" dirty="0">
                <a:latin typeface="Monaco"/>
                <a:cs typeface="Monaco"/>
              </a:rPr>
              <a:t> &lt;- c(1, 2, 3)</a:t>
            </a:r>
          </a:p>
          <a:p>
            <a:r>
              <a:rPr lang="en-US" sz="2000" dirty="0">
                <a:latin typeface="+mj-lt"/>
                <a:cs typeface="Monaco"/>
              </a:rPr>
              <a:t>Then these objects exist in the workspace.</a:t>
            </a:r>
          </a:p>
          <a:p>
            <a:r>
              <a:rPr lang="en-US" sz="2000" dirty="0">
                <a:latin typeface="+mj-lt"/>
                <a:cs typeface="Monaco"/>
              </a:rPr>
              <a:t>Check for them by looking in the environment tab </a:t>
            </a:r>
          </a:p>
          <a:p>
            <a:r>
              <a:rPr lang="en-US" sz="2000" dirty="0">
                <a:latin typeface="+mj-lt"/>
                <a:cs typeface="Monaco"/>
              </a:rPr>
              <a:t>Or running the command: </a:t>
            </a:r>
            <a:r>
              <a:rPr lang="en-US" sz="2000" dirty="0">
                <a:latin typeface="Monaco"/>
                <a:cs typeface="Monaco"/>
              </a:rPr>
              <a:t>objects()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12392" y="0"/>
            <a:ext cx="9120452" cy="986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Session 1: Creating objects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142E89-4CB4-4507-802D-B8209E554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763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070" y="2226469"/>
            <a:ext cx="3861564" cy="32635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j-lt"/>
              </a:rPr>
              <a:t>Objects:</a:t>
            </a:r>
          </a:p>
          <a:p>
            <a:pPr lvl="1"/>
            <a:r>
              <a:rPr lang="en-US" sz="2000" dirty="0">
                <a:latin typeface="+mj-lt"/>
              </a:rPr>
              <a:t>Single items (atomic)</a:t>
            </a:r>
          </a:p>
          <a:p>
            <a:pPr lvl="1"/>
            <a:r>
              <a:rPr lang="en-US" sz="2000" dirty="0">
                <a:latin typeface="+mj-lt"/>
              </a:rPr>
              <a:t>Vectors</a:t>
            </a:r>
          </a:p>
          <a:p>
            <a:pPr lvl="2"/>
            <a:r>
              <a:rPr lang="en-US" sz="2000" dirty="0">
                <a:latin typeface="+mj-lt"/>
              </a:rPr>
              <a:t>Access elements of vectors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72070" y="-18621"/>
            <a:ext cx="9120452" cy="986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Session 1: Creating objects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32072" y="1973198"/>
            <a:ext cx="36306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Monaco"/>
                <a:cs typeface="Monaco"/>
              </a:rPr>
              <a:t>object1 &lt;- 546.32</a:t>
            </a:r>
          </a:p>
          <a:p>
            <a:pPr lvl="1"/>
            <a:r>
              <a:rPr lang="en-US" sz="1600" dirty="0">
                <a:latin typeface="Monaco"/>
                <a:cs typeface="Monaco"/>
              </a:rPr>
              <a:t>object1 &lt;- “orange”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4165" y="4147878"/>
            <a:ext cx="43875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Monaco"/>
                <a:cs typeface="Monaco"/>
              </a:rPr>
              <a:t>object1 &lt;- c(1.15, 2.33, 3.84)</a:t>
            </a:r>
          </a:p>
          <a:p>
            <a:pPr lvl="1"/>
            <a:r>
              <a:rPr lang="en-US" sz="1600" dirty="0">
                <a:latin typeface="Monaco"/>
                <a:cs typeface="Monaco"/>
              </a:rPr>
              <a:t>object1[2]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DE0B40-8221-4B17-9FF1-576207878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95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071" y="2226469"/>
            <a:ext cx="3614711" cy="354340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j-lt"/>
              </a:rPr>
              <a:t>Objects:</a:t>
            </a:r>
          </a:p>
          <a:p>
            <a:pPr lvl="1"/>
            <a:r>
              <a:rPr lang="en-US" sz="2000" dirty="0">
                <a:latin typeface="+mj-lt"/>
              </a:rPr>
              <a:t>Single items (atomic)</a:t>
            </a:r>
          </a:p>
          <a:p>
            <a:pPr lvl="1"/>
            <a:r>
              <a:rPr lang="en-US" sz="2000" dirty="0">
                <a:latin typeface="+mj-lt"/>
              </a:rPr>
              <a:t>Vectors</a:t>
            </a:r>
          </a:p>
          <a:p>
            <a:pPr lvl="2"/>
            <a:r>
              <a:rPr lang="en-US" sz="2000" dirty="0">
                <a:latin typeface="+mj-lt"/>
              </a:rPr>
              <a:t>Access elements of vectors</a:t>
            </a:r>
          </a:p>
          <a:p>
            <a:pPr lvl="1"/>
            <a:r>
              <a:rPr lang="en-US" sz="2000" dirty="0">
                <a:latin typeface="+mj-lt"/>
              </a:rPr>
              <a:t>Data frames</a:t>
            </a:r>
          </a:p>
          <a:p>
            <a:pPr lvl="2"/>
            <a:r>
              <a:rPr lang="en-US" sz="2000" dirty="0">
                <a:latin typeface="+mj-lt"/>
              </a:rPr>
              <a:t>Access elements of data frames by row and column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9251" y="2646"/>
            <a:ext cx="9120452" cy="986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Session 1: Creating objects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70230" y="2658827"/>
            <a:ext cx="5373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Monaco"/>
                <a:cs typeface="Monaco"/>
              </a:rPr>
              <a:t>df1 &lt;- </a:t>
            </a:r>
            <a:r>
              <a:rPr lang="en-US" sz="1600" dirty="0" err="1">
                <a:latin typeface="Monaco"/>
                <a:cs typeface="Monaco"/>
              </a:rPr>
              <a:t>data.frame</a:t>
            </a:r>
            <a:r>
              <a:rPr lang="en-US" sz="1600" dirty="0">
                <a:latin typeface="Monaco"/>
                <a:cs typeface="Monaco"/>
              </a:rPr>
              <a:t>(col1=c(1,2,3),</a:t>
            </a:r>
          </a:p>
          <a:p>
            <a:pPr lvl="1"/>
            <a:r>
              <a:rPr lang="en-US" sz="1600" dirty="0">
                <a:latin typeface="Monaco"/>
                <a:cs typeface="Monaco"/>
              </a:rPr>
              <a:t>		col2=c(“cat”, “dog”, “bear”) )</a:t>
            </a:r>
          </a:p>
          <a:p>
            <a:pPr lvl="1"/>
            <a:endParaRPr lang="en-US" sz="1600" dirty="0">
              <a:latin typeface="Monaco"/>
              <a:cs typeface="Monaco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991939"/>
              </p:ext>
            </p:extLst>
          </p:nvPr>
        </p:nvGraphicFramePr>
        <p:xfrm>
          <a:off x="7113783" y="4638050"/>
          <a:ext cx="1638928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4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982">
                <a:tc>
                  <a:txBody>
                    <a:bodyPr/>
                    <a:lstStyle/>
                    <a:p>
                      <a:r>
                        <a:rPr lang="en-US" dirty="0">
                          <a:latin typeface="Monaco"/>
                          <a:cs typeface="Monaco"/>
                        </a:rPr>
                        <a:t>col1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onaco"/>
                          <a:cs typeface="Monaco"/>
                        </a:rPr>
                        <a:t>col2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989">
                <a:tc>
                  <a:txBody>
                    <a:bodyPr/>
                    <a:lstStyle/>
                    <a:p>
                      <a:r>
                        <a:rPr lang="en-US" dirty="0">
                          <a:latin typeface="Monaco"/>
                          <a:cs typeface="Monaco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onaco"/>
                          <a:cs typeface="Monaco"/>
                        </a:rPr>
                        <a:t>“cat”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361">
                <a:tc>
                  <a:txBody>
                    <a:bodyPr/>
                    <a:lstStyle/>
                    <a:p>
                      <a:r>
                        <a:rPr lang="en-US" dirty="0">
                          <a:latin typeface="Monaco"/>
                          <a:cs typeface="Monaco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onaco"/>
                          <a:cs typeface="Monaco"/>
                        </a:rPr>
                        <a:t>“dog”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368">
                <a:tc>
                  <a:txBody>
                    <a:bodyPr/>
                    <a:lstStyle/>
                    <a:p>
                      <a:r>
                        <a:rPr lang="en-US" dirty="0">
                          <a:latin typeface="Monaco"/>
                          <a:cs typeface="Monaco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onaco"/>
                          <a:cs typeface="Monaco"/>
                        </a:rPr>
                        <a:t>“bear”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852077" y="6211572"/>
            <a:ext cx="1952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>
                <a:latin typeface="Monaco"/>
                <a:cs typeface="Monaco"/>
              </a:rPr>
              <a:t>df1[3, 2]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6257261" y="4798995"/>
            <a:ext cx="696158" cy="8337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759477" y="2226470"/>
            <a:ext cx="641611" cy="55478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217068" y="1510873"/>
            <a:ext cx="2309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this function to define a data frame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619859" y="2226470"/>
            <a:ext cx="1" cy="55478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57261" y="1349656"/>
            <a:ext cx="2309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the first column to be a vector of numbers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47863" y="3602272"/>
            <a:ext cx="1702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column a vector of names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5005401" y="3217360"/>
            <a:ext cx="395687" cy="38491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401088" y="4644138"/>
            <a:ext cx="1247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 names</a:t>
            </a:r>
          </a:p>
        </p:txBody>
      </p:sp>
      <p:cxnSp>
        <p:nvCxnSpPr>
          <p:cNvPr id="33" name="Straight Arrow Connector 32"/>
          <p:cNvCxnSpPr>
            <a:endCxn id="9" idx="0"/>
          </p:cNvCxnSpPr>
          <p:nvPr/>
        </p:nvCxnSpPr>
        <p:spPr>
          <a:xfrm>
            <a:off x="4624772" y="5826772"/>
            <a:ext cx="203795" cy="384801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5289867" y="5835063"/>
            <a:ext cx="228212" cy="384801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299931" y="5535649"/>
            <a:ext cx="86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163405" y="5550450"/>
            <a:ext cx="125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796951" y="5505631"/>
            <a:ext cx="955761" cy="33939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5401088" y="5850532"/>
            <a:ext cx="2395863" cy="57265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2989DB-2B93-4E67-BB5D-56DDA5EE2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86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31010" y="-18621"/>
            <a:ext cx="9120452" cy="986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Session 1: Creating objects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72069" y="1679713"/>
            <a:ext cx="6525687" cy="40901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Objects:</a:t>
            </a:r>
          </a:p>
          <a:p>
            <a:pPr lvl="1"/>
            <a:r>
              <a:rPr lang="en-US" sz="2000" dirty="0">
                <a:latin typeface="+mj-lt"/>
              </a:rPr>
              <a:t>Single items (atomic)</a:t>
            </a:r>
          </a:p>
          <a:p>
            <a:pPr lvl="1"/>
            <a:r>
              <a:rPr lang="en-US" sz="2000" dirty="0">
                <a:latin typeface="+mj-lt"/>
              </a:rPr>
              <a:t>Vectors</a:t>
            </a:r>
          </a:p>
          <a:p>
            <a:pPr lvl="2"/>
            <a:r>
              <a:rPr lang="en-US" sz="2000" dirty="0">
                <a:latin typeface="+mj-lt"/>
              </a:rPr>
              <a:t>Access elements of vectors</a:t>
            </a:r>
          </a:p>
          <a:p>
            <a:pPr lvl="1"/>
            <a:r>
              <a:rPr lang="en-US" sz="2000" dirty="0">
                <a:latin typeface="+mj-lt"/>
              </a:rPr>
              <a:t>Data frames</a:t>
            </a:r>
          </a:p>
          <a:p>
            <a:pPr lvl="2"/>
            <a:r>
              <a:rPr lang="en-US" sz="2000" dirty="0">
                <a:latin typeface="+mj-lt"/>
              </a:rPr>
              <a:t>Access elements of data frames by row and column</a:t>
            </a:r>
          </a:p>
          <a:p>
            <a:pPr lvl="1"/>
            <a:r>
              <a:rPr lang="en-US" sz="2000" dirty="0">
                <a:latin typeface="+mj-lt"/>
              </a:rPr>
              <a:t>Matrices</a:t>
            </a:r>
          </a:p>
          <a:p>
            <a:pPr lvl="2"/>
            <a:r>
              <a:rPr lang="en-US" sz="2000" dirty="0">
                <a:latin typeface="+mj-lt"/>
              </a:rPr>
              <a:t>Similar to data frames </a:t>
            </a:r>
          </a:p>
          <a:p>
            <a:pPr lvl="2"/>
            <a:r>
              <a:rPr lang="en-US" sz="2000" dirty="0">
                <a:latin typeface="+mj-lt"/>
              </a:rPr>
              <a:t>(key difference in practical!)</a:t>
            </a:r>
          </a:p>
          <a:p>
            <a:pPr lvl="2"/>
            <a:r>
              <a:rPr lang="en-US" sz="2000" dirty="0">
                <a:latin typeface="+mj-lt"/>
              </a:rPr>
              <a:t>Access elements of matrices in the same way</a:t>
            </a:r>
          </a:p>
          <a:p>
            <a:pPr lvl="1"/>
            <a:r>
              <a:rPr lang="en-US" sz="2000" dirty="0">
                <a:latin typeface="+mj-lt"/>
              </a:rPr>
              <a:t>Lists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F38A8-046D-4A92-9EE6-3765155C5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527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latin typeface="+mj-lt"/>
              </a:rPr>
              <a:t>Objects are of certain types, called classes: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latin typeface="+mj-lt"/>
              </a:rPr>
              <a:t>Character: </a:t>
            </a:r>
            <a:r>
              <a:rPr lang="en-US" sz="2000" dirty="0">
                <a:latin typeface="Monaco"/>
                <a:cs typeface="Monaco"/>
              </a:rPr>
              <a:t>“a”, “dog”, “orange”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latin typeface="+mj-lt"/>
              </a:rPr>
              <a:t>Integer: </a:t>
            </a:r>
            <a:r>
              <a:rPr lang="en-US" sz="2000" dirty="0">
                <a:latin typeface="Monaco"/>
                <a:cs typeface="Monaco"/>
              </a:rPr>
              <a:t>1, 2, 658, -32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latin typeface="+mj-lt"/>
              </a:rPr>
              <a:t>Numeric: </a:t>
            </a:r>
            <a:r>
              <a:rPr lang="en-US" sz="2000" dirty="0">
                <a:latin typeface="Monaco"/>
                <a:cs typeface="Monaco"/>
              </a:rPr>
              <a:t>1.2, 3.141592653, -2.1x10</a:t>
            </a:r>
            <a:r>
              <a:rPr lang="en-US" sz="2000" baseline="30000" dirty="0">
                <a:latin typeface="Monaco"/>
                <a:cs typeface="Monaco"/>
              </a:rPr>
              <a:t>-4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latin typeface="+mj-lt"/>
              </a:rPr>
              <a:t>Logical: </a:t>
            </a:r>
            <a:r>
              <a:rPr lang="en-US" sz="2000" dirty="0">
                <a:latin typeface="Monaco"/>
                <a:cs typeface="Monaco"/>
              </a:rPr>
              <a:t>TRUE/FALSE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latin typeface="+mj-lt"/>
              </a:rPr>
              <a:t>Date: </a:t>
            </a:r>
            <a:r>
              <a:rPr lang="en-US" sz="2000" dirty="0">
                <a:latin typeface="Monaco"/>
                <a:cs typeface="Monaco"/>
              </a:rPr>
              <a:t>“2015-07-25”</a:t>
            </a:r>
            <a:br>
              <a:rPr lang="en-US" sz="2000" dirty="0">
                <a:latin typeface="Monaco"/>
                <a:cs typeface="Monaco"/>
              </a:rPr>
            </a:br>
            <a:br>
              <a:rPr lang="en-US" sz="2000" dirty="0">
                <a:latin typeface="Monaco"/>
                <a:cs typeface="Monaco"/>
              </a:rPr>
            </a:br>
            <a:r>
              <a:rPr lang="en-US" sz="2000" dirty="0">
                <a:latin typeface="Monaco"/>
                <a:cs typeface="Monaco"/>
              </a:rPr>
              <a:t>NAs are missing values and can be of any type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1010" y="-7453"/>
            <a:ext cx="9120452" cy="986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Session 1: Classes of objects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0CE376-90F9-45B5-9B0A-118101D47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571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Operations:</a:t>
            </a:r>
          </a:p>
          <a:p>
            <a:pPr lvl="1"/>
            <a:r>
              <a:rPr lang="en-US" sz="2000" dirty="0">
                <a:latin typeface="+mj-lt"/>
              </a:rPr>
              <a:t>+, -, *, /</a:t>
            </a:r>
          </a:p>
          <a:p>
            <a:r>
              <a:rPr lang="en-US" sz="2000" dirty="0">
                <a:latin typeface="+mj-lt"/>
              </a:rPr>
              <a:t>In built statistical functions</a:t>
            </a:r>
          </a:p>
          <a:p>
            <a:pPr lvl="1"/>
            <a:r>
              <a:rPr lang="en-US" sz="2000" dirty="0">
                <a:latin typeface="+mj-lt"/>
              </a:rPr>
              <a:t>Mean, median, log, </a:t>
            </a:r>
            <a:r>
              <a:rPr lang="en-US" sz="2000" dirty="0" err="1">
                <a:latin typeface="+mj-lt"/>
              </a:rPr>
              <a:t>etc</a:t>
            </a:r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Manipulating data sets</a:t>
            </a:r>
          </a:p>
          <a:p>
            <a:pPr lvl="1"/>
            <a:r>
              <a:rPr lang="en-US" sz="2000" dirty="0">
                <a:latin typeface="+mj-lt"/>
              </a:rPr>
              <a:t>Extracting certain columns</a:t>
            </a:r>
          </a:p>
          <a:p>
            <a:pPr lvl="1"/>
            <a:r>
              <a:rPr lang="en-US" sz="2000" dirty="0" err="1">
                <a:latin typeface="+mj-lt"/>
              </a:rPr>
              <a:t>Subsetting</a:t>
            </a:r>
            <a:r>
              <a:rPr lang="en-US" sz="2000" dirty="0">
                <a:latin typeface="+mj-lt"/>
              </a:rPr>
              <a:t> by value</a:t>
            </a:r>
          </a:p>
          <a:p>
            <a:pPr lvl="1"/>
            <a:r>
              <a:rPr lang="en-US" sz="2000" dirty="0">
                <a:latin typeface="+mj-lt"/>
              </a:rPr>
              <a:t>Replacing values</a:t>
            </a:r>
          </a:p>
          <a:p>
            <a:pPr lvl="1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1010" y="0"/>
            <a:ext cx="9120452" cy="986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Session 1: Operations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2A5995-A182-44A1-A1AA-0D6745BB5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997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What is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775" y="2125267"/>
            <a:ext cx="7886700" cy="122436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alibri Light"/>
                <a:cs typeface="Calibri Light"/>
              </a:rPr>
              <a:t>Programming language</a:t>
            </a:r>
          </a:p>
          <a:p>
            <a:pPr lvl="1"/>
            <a:r>
              <a:rPr lang="en-US" dirty="0">
                <a:latin typeface="Calibri Light"/>
                <a:cs typeface="Calibri Light"/>
              </a:rPr>
              <a:t>Free, open source core, maintained and regularly updated</a:t>
            </a:r>
          </a:p>
          <a:p>
            <a:pPr lvl="1"/>
            <a:r>
              <a:rPr lang="en-US" dirty="0">
                <a:latin typeface="Calibri Light"/>
                <a:cs typeface="Calibri Light"/>
              </a:rPr>
              <a:t>Statistics and data-</a:t>
            </a:r>
            <a:r>
              <a:rPr lang="en-US" dirty="0" err="1">
                <a:latin typeface="Calibri Light"/>
                <a:cs typeface="Calibri Light"/>
              </a:rPr>
              <a:t>focussed</a:t>
            </a:r>
            <a:endParaRPr lang="en-US" dirty="0">
              <a:latin typeface="Calibri Light"/>
              <a:cs typeface="Calibri Light"/>
            </a:endParaRPr>
          </a:p>
          <a:p>
            <a:pPr lvl="1"/>
            <a:r>
              <a:rPr lang="en-US" dirty="0">
                <a:latin typeface="Calibri Light"/>
                <a:cs typeface="Calibri Light"/>
              </a:rPr>
              <a:t>Add-on packages made by users</a:t>
            </a:r>
          </a:p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31024" y="4643304"/>
            <a:ext cx="7352134" cy="914400"/>
          </a:xfrm>
          <a:prstGeom prst="rect">
            <a:avLst/>
          </a:prstGeom>
          <a:solidFill>
            <a:srgbClr val="8596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024" y="3966803"/>
            <a:ext cx="486652" cy="320449"/>
          </a:xfrm>
          <a:prstGeom prst="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i="1" dirty="0">
                <a:solidFill>
                  <a:schemeClr val="tx1"/>
                </a:solidFill>
                <a:latin typeface="Times"/>
                <a:cs typeface="Times"/>
              </a:rPr>
              <a:t>ggplot2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72444" y="4287251"/>
            <a:ext cx="0" cy="357944"/>
          </a:xfrm>
          <a:prstGeom prst="straightConnector1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046837" y="3592007"/>
            <a:ext cx="486652" cy="320449"/>
          </a:xfrm>
          <a:prstGeom prst="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i="1" dirty="0">
                <a:solidFill>
                  <a:schemeClr val="tx1"/>
                </a:solidFill>
                <a:latin typeface="Times"/>
                <a:cs typeface="Times"/>
              </a:rPr>
              <a:t>ade4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1265801" y="3903686"/>
            <a:ext cx="8" cy="739619"/>
          </a:xfrm>
          <a:prstGeom prst="straightConnector1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317712" y="3966803"/>
            <a:ext cx="486652" cy="320449"/>
          </a:xfrm>
          <a:prstGeom prst="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i="1" dirty="0" err="1">
                <a:solidFill>
                  <a:schemeClr val="tx1"/>
                </a:solidFill>
                <a:latin typeface="Times"/>
                <a:cs typeface="Times"/>
              </a:rPr>
              <a:t>desolve</a:t>
            </a:r>
            <a:endParaRPr lang="en-US" sz="900" i="1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59132" y="4287251"/>
            <a:ext cx="0" cy="357944"/>
          </a:xfrm>
          <a:prstGeom prst="straightConnector1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673051" y="3515794"/>
            <a:ext cx="586299" cy="320449"/>
          </a:xfrm>
          <a:prstGeom prst="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i="1" dirty="0" err="1">
                <a:solidFill>
                  <a:schemeClr val="tx1"/>
                </a:solidFill>
                <a:latin typeface="Times"/>
                <a:cs typeface="Times"/>
              </a:rPr>
              <a:t>NHPoisson</a:t>
            </a:r>
            <a:endParaRPr lang="en-US" sz="900" i="1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966199" y="3843117"/>
            <a:ext cx="0" cy="795196"/>
          </a:xfrm>
          <a:prstGeom prst="straightConnector1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053208" y="4024334"/>
            <a:ext cx="623152" cy="320449"/>
          </a:xfrm>
          <a:prstGeom prst="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i="1" dirty="0" err="1">
                <a:solidFill>
                  <a:schemeClr val="tx1"/>
                </a:solidFill>
                <a:latin typeface="Times"/>
                <a:cs typeface="Times"/>
              </a:rPr>
              <a:t>data.table</a:t>
            </a:r>
            <a:endParaRPr lang="en-US" sz="900" i="1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flipH="1">
            <a:off x="2361084" y="4344782"/>
            <a:ext cx="3701" cy="300646"/>
          </a:xfrm>
          <a:prstGeom prst="straightConnector1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531675" y="3598882"/>
            <a:ext cx="486652" cy="320449"/>
          </a:xfrm>
          <a:prstGeom prst="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i="1" dirty="0" err="1">
                <a:solidFill>
                  <a:schemeClr val="tx1"/>
                </a:solidFill>
                <a:latin typeface="Times"/>
                <a:cs typeface="Times"/>
              </a:rPr>
              <a:t>knitr</a:t>
            </a:r>
            <a:endParaRPr lang="en-US" sz="900" i="1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775001" y="3919330"/>
            <a:ext cx="0" cy="723974"/>
          </a:xfrm>
          <a:prstGeom prst="straightConnector1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989421" y="4091507"/>
            <a:ext cx="486652" cy="320449"/>
          </a:xfrm>
          <a:prstGeom prst="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i="1" dirty="0" err="1">
                <a:solidFill>
                  <a:schemeClr val="tx1"/>
                </a:solidFill>
                <a:latin typeface="Times"/>
                <a:cs typeface="Times"/>
              </a:rPr>
              <a:t>lubridate</a:t>
            </a:r>
            <a:endParaRPr lang="en-US" sz="900" i="1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>
            <a:off x="3232747" y="4411955"/>
            <a:ext cx="0" cy="231352"/>
          </a:xfrm>
          <a:prstGeom prst="straightConnector1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306295" y="3495159"/>
            <a:ext cx="486652" cy="320449"/>
          </a:xfrm>
          <a:prstGeom prst="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i="1" dirty="0">
                <a:solidFill>
                  <a:schemeClr val="tx1"/>
                </a:solidFill>
                <a:latin typeface="Times"/>
                <a:cs typeface="Times"/>
              </a:rPr>
              <a:t>time</a:t>
            </a:r>
          </a:p>
        </p:txBody>
      </p:sp>
      <p:cxnSp>
        <p:nvCxnSpPr>
          <p:cNvPr id="36" name="Straight Arrow Connector 35"/>
          <p:cNvCxnSpPr>
            <a:stCxn id="35" idx="2"/>
          </p:cNvCxnSpPr>
          <p:nvPr/>
        </p:nvCxnSpPr>
        <p:spPr>
          <a:xfrm>
            <a:off x="3549621" y="3815607"/>
            <a:ext cx="0" cy="829588"/>
          </a:xfrm>
          <a:prstGeom prst="straightConnector1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661093" y="3874946"/>
            <a:ext cx="486652" cy="320449"/>
          </a:xfrm>
          <a:prstGeom prst="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i="1" dirty="0">
                <a:solidFill>
                  <a:schemeClr val="tx1"/>
                </a:solidFill>
                <a:latin typeface="Times"/>
                <a:cs typeface="Times"/>
              </a:rPr>
              <a:t>faraway</a:t>
            </a:r>
          </a:p>
        </p:txBody>
      </p:sp>
      <p:cxnSp>
        <p:nvCxnSpPr>
          <p:cNvPr id="38" name="Straight Arrow Connector 37"/>
          <p:cNvCxnSpPr>
            <a:stCxn id="37" idx="2"/>
          </p:cNvCxnSpPr>
          <p:nvPr/>
        </p:nvCxnSpPr>
        <p:spPr>
          <a:xfrm>
            <a:off x="3904419" y="4195395"/>
            <a:ext cx="0" cy="442919"/>
          </a:xfrm>
          <a:prstGeom prst="straightConnector1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193445" y="3584517"/>
            <a:ext cx="486652" cy="320449"/>
          </a:xfrm>
          <a:prstGeom prst="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i="1" dirty="0" err="1">
                <a:solidFill>
                  <a:schemeClr val="tx1"/>
                </a:solidFill>
                <a:latin typeface="Times"/>
                <a:cs typeface="Times"/>
              </a:rPr>
              <a:t>devtools</a:t>
            </a:r>
            <a:endParaRPr lang="en-US" sz="900" i="1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407091" y="3906524"/>
            <a:ext cx="0" cy="724915"/>
          </a:xfrm>
          <a:prstGeom prst="straightConnector1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602904" y="3971794"/>
            <a:ext cx="652627" cy="320449"/>
          </a:xfrm>
          <a:prstGeom prst="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i="1" dirty="0" err="1">
                <a:solidFill>
                  <a:schemeClr val="tx1"/>
                </a:solidFill>
                <a:latin typeface="Times"/>
                <a:cs typeface="Times"/>
              </a:rPr>
              <a:t>matrixStats</a:t>
            </a:r>
            <a:endParaRPr lang="en-US" sz="900" i="1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4919613" y="4285363"/>
            <a:ext cx="0" cy="357944"/>
          </a:xfrm>
          <a:prstGeom prst="straightConnector1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223683" y="3592006"/>
            <a:ext cx="486652" cy="320449"/>
          </a:xfrm>
          <a:prstGeom prst="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i="1" dirty="0" err="1">
                <a:solidFill>
                  <a:schemeClr val="tx1"/>
                </a:solidFill>
                <a:latin typeface="Times"/>
                <a:cs typeface="Times"/>
              </a:rPr>
              <a:t>igraph</a:t>
            </a:r>
            <a:endParaRPr lang="en-US" sz="900" i="1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44" name="Straight Arrow Connector 43"/>
          <p:cNvCxnSpPr>
            <a:stCxn id="43" idx="2"/>
          </p:cNvCxnSpPr>
          <p:nvPr/>
        </p:nvCxnSpPr>
        <p:spPr>
          <a:xfrm>
            <a:off x="5467009" y="3912455"/>
            <a:ext cx="0" cy="732741"/>
          </a:xfrm>
          <a:prstGeom prst="straightConnector1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603774" y="4042042"/>
            <a:ext cx="486652" cy="320449"/>
          </a:xfrm>
          <a:prstGeom prst="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i="1" dirty="0">
                <a:solidFill>
                  <a:schemeClr val="tx1"/>
                </a:solidFill>
                <a:latin typeface="Times"/>
                <a:cs typeface="Times"/>
              </a:rPr>
              <a:t>network</a:t>
            </a:r>
          </a:p>
        </p:txBody>
      </p:sp>
      <p:cxnSp>
        <p:nvCxnSpPr>
          <p:cNvPr id="46" name="Straight Arrow Connector 45"/>
          <p:cNvCxnSpPr>
            <a:stCxn id="45" idx="2"/>
          </p:cNvCxnSpPr>
          <p:nvPr/>
        </p:nvCxnSpPr>
        <p:spPr>
          <a:xfrm>
            <a:off x="5847100" y="4362490"/>
            <a:ext cx="0" cy="287696"/>
          </a:xfrm>
          <a:prstGeom prst="straightConnector1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927061" y="3443341"/>
            <a:ext cx="486652" cy="320449"/>
          </a:xfrm>
          <a:prstGeom prst="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i="1" dirty="0">
                <a:solidFill>
                  <a:schemeClr val="tx1"/>
                </a:solidFill>
                <a:latin typeface="Times"/>
                <a:cs typeface="Times"/>
              </a:rPr>
              <a:t>MASS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170387" y="3774073"/>
            <a:ext cx="0" cy="871122"/>
          </a:xfrm>
          <a:prstGeom prst="straightConnector1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265959" y="3827283"/>
            <a:ext cx="486652" cy="320449"/>
          </a:xfrm>
          <a:prstGeom prst="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i="1" dirty="0">
                <a:solidFill>
                  <a:schemeClr val="tx1"/>
                </a:solidFill>
                <a:latin typeface="Times"/>
                <a:cs typeface="Times"/>
              </a:rPr>
              <a:t>stats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6499212" y="4147732"/>
            <a:ext cx="0" cy="483707"/>
          </a:xfrm>
          <a:prstGeom prst="straightConnector1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6700205" y="3423501"/>
            <a:ext cx="357411" cy="320449"/>
          </a:xfrm>
          <a:prstGeom prst="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i="1" dirty="0" err="1">
                <a:solidFill>
                  <a:schemeClr val="tx1"/>
                </a:solidFill>
                <a:latin typeface="Times"/>
                <a:cs typeface="Times"/>
              </a:rPr>
              <a:t>lmf</a:t>
            </a:r>
            <a:endParaRPr lang="en-US" sz="900" i="1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6872034" y="3738632"/>
            <a:ext cx="0" cy="892807"/>
          </a:xfrm>
          <a:prstGeom prst="straightConnector1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949430" y="3983027"/>
            <a:ext cx="486652" cy="320449"/>
          </a:xfrm>
          <a:prstGeom prst="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i="1" dirty="0" err="1">
                <a:solidFill>
                  <a:schemeClr val="tx1"/>
                </a:solidFill>
                <a:latin typeface="Times"/>
                <a:cs typeface="Times"/>
              </a:rPr>
              <a:t>dplyr</a:t>
            </a:r>
            <a:endParaRPr lang="en-US" sz="900" i="1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7194393" y="4292242"/>
            <a:ext cx="0" cy="357944"/>
          </a:xfrm>
          <a:prstGeom prst="straightConnector1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272241" y="3562943"/>
            <a:ext cx="486652" cy="320449"/>
          </a:xfrm>
          <a:prstGeom prst="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i="1" dirty="0">
                <a:solidFill>
                  <a:schemeClr val="tx1"/>
                </a:solidFill>
                <a:latin typeface="Times"/>
                <a:cs typeface="Times"/>
              </a:rPr>
              <a:t>reshape2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7515567" y="3874945"/>
            <a:ext cx="4624" cy="763368"/>
          </a:xfrm>
          <a:prstGeom prst="straightConnector1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570712" y="4006255"/>
            <a:ext cx="486652" cy="320449"/>
          </a:xfrm>
          <a:prstGeom prst="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i="1" dirty="0">
                <a:solidFill>
                  <a:schemeClr val="tx1"/>
                </a:solidFill>
                <a:latin typeface="Times"/>
                <a:cs typeface="Times"/>
              </a:rPr>
              <a:t>scales</a:t>
            </a:r>
          </a:p>
        </p:txBody>
      </p:sp>
      <p:cxnSp>
        <p:nvCxnSpPr>
          <p:cNvPr id="58" name="Straight Arrow Connector 57"/>
          <p:cNvCxnSpPr>
            <a:stCxn id="57" idx="2"/>
          </p:cNvCxnSpPr>
          <p:nvPr/>
        </p:nvCxnSpPr>
        <p:spPr>
          <a:xfrm flipH="1">
            <a:off x="7812310" y="4326703"/>
            <a:ext cx="1729" cy="316604"/>
          </a:xfrm>
          <a:prstGeom prst="straightConnector1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426" y="1358864"/>
            <a:ext cx="1700035" cy="1289682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232748" y="4631439"/>
            <a:ext cx="2095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R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D07CB-E570-4205-B8BD-3A67AF051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73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Finding help</a:t>
            </a:r>
          </a:p>
          <a:p>
            <a:pPr lvl="1"/>
            <a:r>
              <a:rPr lang="en-US" sz="2000" dirty="0">
                <a:latin typeface="+mj-lt"/>
              </a:rPr>
              <a:t>From the console:</a:t>
            </a:r>
          </a:p>
          <a:p>
            <a:pPr lvl="2"/>
            <a:r>
              <a:rPr lang="en-US" sz="2000" dirty="0">
                <a:latin typeface="+mj-lt"/>
              </a:rPr>
              <a:t>“?” if you know the name of the function you’re looking for: </a:t>
            </a:r>
            <a:r>
              <a:rPr lang="en-US" sz="2000" dirty="0">
                <a:latin typeface="Monaco"/>
                <a:cs typeface="Monaco"/>
              </a:rPr>
              <a:t>?mean</a:t>
            </a:r>
          </a:p>
          <a:p>
            <a:pPr lvl="2"/>
            <a:r>
              <a:rPr lang="en-US" sz="2000" dirty="0">
                <a:latin typeface="+mj-lt"/>
              </a:rPr>
              <a:t>“??” to search for something:  </a:t>
            </a:r>
            <a:r>
              <a:rPr lang="en-US" sz="2000" dirty="0">
                <a:latin typeface="Monaco"/>
                <a:cs typeface="Monaco"/>
              </a:rPr>
              <a:t>??mean</a:t>
            </a:r>
            <a:endParaRPr lang="en-US" sz="2000" dirty="0">
              <a:latin typeface="+mj-lt"/>
            </a:endParaRPr>
          </a:p>
          <a:p>
            <a:pPr lvl="1"/>
            <a:r>
              <a:rPr lang="en-US" sz="2000" dirty="0">
                <a:latin typeface="+mj-lt"/>
              </a:rPr>
              <a:t>In R Studio:</a:t>
            </a:r>
          </a:p>
          <a:p>
            <a:pPr lvl="2"/>
            <a:r>
              <a:rPr lang="en-US" sz="2000" dirty="0">
                <a:latin typeface="+mj-lt"/>
              </a:rPr>
              <a:t>In the “Help” tab</a:t>
            </a:r>
          </a:p>
          <a:p>
            <a:pPr lvl="2"/>
            <a:r>
              <a:rPr lang="en-US" sz="2000" dirty="0">
                <a:latin typeface="+mj-lt"/>
              </a:rPr>
              <a:t>Search box on the upper right</a:t>
            </a:r>
          </a:p>
          <a:p>
            <a:pPr lvl="1"/>
            <a:r>
              <a:rPr lang="en-US" sz="2000" dirty="0">
                <a:latin typeface="+mj-lt"/>
              </a:rPr>
              <a:t>Online:</a:t>
            </a:r>
          </a:p>
          <a:p>
            <a:pPr lvl="2"/>
            <a:r>
              <a:rPr lang="en-US" sz="2000" dirty="0" err="1">
                <a:latin typeface="+mj-lt"/>
              </a:rPr>
              <a:t>Stackoverflow</a:t>
            </a:r>
            <a:r>
              <a:rPr lang="en-US" sz="2000" dirty="0">
                <a:latin typeface="+mj-lt"/>
              </a:rPr>
              <a:t> is a question-and-answer website </a:t>
            </a:r>
          </a:p>
          <a:p>
            <a:pPr lvl="2"/>
            <a:r>
              <a:rPr lang="en-US" sz="2000" dirty="0">
                <a:latin typeface="+mj-lt"/>
              </a:rPr>
              <a:t>Lots of error messages explained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32270" y="65454"/>
            <a:ext cx="9120452" cy="986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Session 1. Finding help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BDBFD9-53FA-49F0-9852-E15EEC183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51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Use the R script called `Practical_P01_1.R`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Work through it, instructions are in comments:</a:t>
            </a:r>
            <a:r>
              <a:rPr lang="en-US" sz="2000" dirty="0">
                <a:latin typeface="Monaco"/>
                <a:cs typeface="Monaco"/>
              </a:rPr>
              <a:t> </a:t>
            </a:r>
          </a:p>
          <a:p>
            <a:pPr marL="685800" lvl="1" indent="-342900">
              <a:lnSpc>
                <a:spcPct val="110000"/>
              </a:lnSpc>
            </a:pPr>
            <a:r>
              <a:rPr lang="en-US" sz="2000" dirty="0">
                <a:latin typeface="Monaco"/>
                <a:cs typeface="Monaco"/>
              </a:rPr>
              <a:t># this is a comment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Enter answers, where it says “Answer:” as a comment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Save these scripts so you can refer to them later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1966" y="-7453"/>
            <a:ext cx="9120452" cy="986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Session 1: Practical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0396C-2572-4ED3-8744-BC3BA8E85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880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We’ve:</a:t>
            </a:r>
          </a:p>
          <a:p>
            <a:pPr lvl="1"/>
            <a:r>
              <a:rPr lang="en-US" sz="2000" dirty="0">
                <a:latin typeface="+mj-lt"/>
              </a:rPr>
              <a:t>Created objects of different types</a:t>
            </a:r>
          </a:p>
          <a:p>
            <a:pPr lvl="1"/>
            <a:r>
              <a:rPr lang="en-US" sz="2000" dirty="0">
                <a:latin typeface="+mj-lt"/>
              </a:rPr>
              <a:t>Performed operations on those objects</a:t>
            </a:r>
          </a:p>
          <a:p>
            <a:pPr lvl="1"/>
            <a:r>
              <a:rPr lang="en-US" sz="2000" dirty="0">
                <a:latin typeface="+mj-lt"/>
              </a:rPr>
              <a:t>Extracted elements of data frames and matrices</a:t>
            </a:r>
          </a:p>
          <a:p>
            <a:pPr lvl="1"/>
            <a:r>
              <a:rPr lang="en-US" sz="2000" dirty="0">
                <a:latin typeface="+mj-lt"/>
              </a:rPr>
              <a:t>Created new objects by </a:t>
            </a:r>
            <a:r>
              <a:rPr lang="en-US" sz="2000" dirty="0" err="1">
                <a:latin typeface="+mj-lt"/>
              </a:rPr>
              <a:t>subsetting</a:t>
            </a:r>
            <a:endParaRPr lang="en-US" sz="2000" dirty="0">
              <a:latin typeface="+mj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47742" y="-15021"/>
            <a:ext cx="9120452" cy="986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Merriweather" panose="00000500000000000000" pitchFamily="2" charset="0"/>
              </a:rPr>
              <a:t>Session 1: Summary</a:t>
            </a:r>
            <a:endParaRPr lang="en-US" sz="3200" b="1" dirty="0">
              <a:solidFill>
                <a:schemeClr val="bg1"/>
              </a:solidFill>
              <a:latin typeface="Merriweather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1B6C5-E8C5-41B1-ABDB-DD7D014BE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94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48" y="227762"/>
            <a:ext cx="9144000" cy="85725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Session 2: Data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742" y="1506463"/>
            <a:ext cx="8930858" cy="4865358"/>
          </a:xfrm>
        </p:spPr>
        <p:txBody>
          <a:bodyPr>
            <a:normAutofit/>
          </a:bodyPr>
          <a:lstStyle/>
          <a:p>
            <a:r>
              <a:rPr lang="en-US" dirty="0"/>
              <a:t>Common data file types: </a:t>
            </a:r>
            <a:r>
              <a:rPr lang="en-US" sz="1400" dirty="0">
                <a:latin typeface="Monaco"/>
                <a:cs typeface="Monaco"/>
              </a:rPr>
              <a:t>.txt .</a:t>
            </a:r>
            <a:r>
              <a:rPr lang="en-US" sz="1400" dirty="0" err="1">
                <a:latin typeface="Monaco"/>
                <a:cs typeface="Monaco"/>
              </a:rPr>
              <a:t>csv</a:t>
            </a:r>
            <a:r>
              <a:rPr lang="en-US" sz="1400" dirty="0">
                <a:latin typeface="Monaco"/>
                <a:cs typeface="Monaco"/>
              </a:rPr>
              <a:t>  (NB: need ‘packages’ to read in .</a:t>
            </a:r>
            <a:r>
              <a:rPr lang="en-US" sz="1400" dirty="0" err="1">
                <a:latin typeface="Monaco"/>
                <a:cs typeface="Monaco"/>
              </a:rPr>
              <a:t>dta</a:t>
            </a:r>
            <a:r>
              <a:rPr lang="en-US" sz="1400" dirty="0">
                <a:latin typeface="Monaco"/>
                <a:cs typeface="Monaco"/>
              </a:rPr>
              <a:t> .</a:t>
            </a:r>
            <a:r>
              <a:rPr lang="en-US" sz="1400" dirty="0" err="1">
                <a:latin typeface="Monaco"/>
                <a:cs typeface="Monaco"/>
              </a:rPr>
              <a:t>xls</a:t>
            </a:r>
            <a:r>
              <a:rPr lang="en-US" sz="1400" dirty="0">
                <a:latin typeface="Monaco"/>
                <a:cs typeface="Monaco"/>
              </a:rPr>
              <a:t> etc.)</a:t>
            </a:r>
          </a:p>
          <a:p>
            <a:r>
              <a:rPr lang="en-US" dirty="0"/>
              <a:t>Common delimiters: tab (</a:t>
            </a:r>
            <a:r>
              <a:rPr lang="en-US" sz="1400" dirty="0">
                <a:latin typeface="Monaco"/>
                <a:cs typeface="Monaco"/>
              </a:rPr>
              <a:t>“\t”</a:t>
            </a:r>
            <a:r>
              <a:rPr lang="en-US" dirty="0"/>
              <a:t>), space (</a:t>
            </a:r>
            <a:r>
              <a:rPr lang="en-US" sz="1400" dirty="0">
                <a:latin typeface="Monaco"/>
                <a:cs typeface="Monaco"/>
              </a:rPr>
              <a:t>“ ”</a:t>
            </a:r>
            <a:r>
              <a:rPr lang="en-US" dirty="0"/>
              <a:t>), comma (</a:t>
            </a:r>
            <a:r>
              <a:rPr lang="en-US" sz="1400" dirty="0">
                <a:latin typeface="Monaco"/>
                <a:cs typeface="Monaco"/>
              </a:rPr>
              <a:t>“,”</a:t>
            </a:r>
            <a:r>
              <a:rPr lang="en-US" dirty="0"/>
              <a:t>)</a:t>
            </a:r>
          </a:p>
          <a:p>
            <a:r>
              <a:rPr lang="en-US" dirty="0"/>
              <a:t>Common read in functions: </a:t>
            </a:r>
            <a:r>
              <a:rPr lang="en-US" sz="1400" dirty="0" err="1">
                <a:latin typeface="Monaco"/>
                <a:cs typeface="Monaco"/>
              </a:rPr>
              <a:t>read.table</a:t>
            </a:r>
            <a:r>
              <a:rPr lang="en-US" sz="1400" dirty="0">
                <a:latin typeface="Monaco"/>
                <a:cs typeface="Monaco"/>
              </a:rPr>
              <a:t>(</a:t>
            </a:r>
            <a:r>
              <a:rPr lang="is-IS" sz="1400" dirty="0">
                <a:latin typeface="Monaco"/>
                <a:cs typeface="Monaco"/>
              </a:rPr>
              <a:t>…</a:t>
            </a:r>
            <a:r>
              <a:rPr lang="en-US" sz="1400" dirty="0">
                <a:latin typeface="Monaco"/>
                <a:cs typeface="Monaco"/>
              </a:rPr>
              <a:t>)</a:t>
            </a:r>
            <a:r>
              <a:rPr lang="en-US" dirty="0"/>
              <a:t>, </a:t>
            </a:r>
            <a:r>
              <a:rPr lang="en-US" sz="1400" dirty="0" err="1">
                <a:latin typeface="Monaco"/>
                <a:cs typeface="Monaco"/>
              </a:rPr>
              <a:t>read.csv</a:t>
            </a:r>
            <a:r>
              <a:rPr lang="en-US" sz="1400" dirty="0">
                <a:latin typeface="Monaco"/>
                <a:cs typeface="Monaco"/>
              </a:rPr>
              <a:t>(</a:t>
            </a:r>
            <a:r>
              <a:rPr lang="is-IS" sz="1400" dirty="0">
                <a:latin typeface="Monaco"/>
                <a:cs typeface="Monaco"/>
              </a:rPr>
              <a:t>…</a:t>
            </a:r>
            <a:r>
              <a:rPr lang="en-US" sz="1400" dirty="0">
                <a:latin typeface="Monaco"/>
                <a:cs typeface="Monaco"/>
              </a:rPr>
              <a:t>)</a:t>
            </a:r>
          </a:p>
          <a:p>
            <a:r>
              <a:rPr lang="en-US" dirty="0"/>
              <a:t>Some function options: </a:t>
            </a:r>
            <a:br>
              <a:rPr lang="en-US" dirty="0"/>
            </a:br>
            <a:r>
              <a:rPr lang="en-US" dirty="0"/>
              <a:t>	- delimiter e.g. </a:t>
            </a:r>
            <a:r>
              <a:rPr lang="en-US" sz="1400" dirty="0" err="1">
                <a:latin typeface="Monaco"/>
                <a:cs typeface="Monaco"/>
              </a:rPr>
              <a:t>sep</a:t>
            </a:r>
            <a:r>
              <a:rPr lang="en-US" sz="1400" dirty="0">
                <a:latin typeface="Monaco"/>
                <a:cs typeface="Monaco"/>
              </a:rPr>
              <a:t>=“ ”</a:t>
            </a:r>
            <a:r>
              <a:rPr lang="en-US" dirty="0"/>
              <a:t> </a:t>
            </a:r>
          </a:p>
          <a:p>
            <a:r>
              <a:rPr lang="en-US" dirty="0"/>
              <a:t>	- column names e.g. </a:t>
            </a:r>
            <a:r>
              <a:rPr lang="en-US" sz="1400" dirty="0">
                <a:latin typeface="Monaco"/>
                <a:cs typeface="Monaco"/>
              </a:rPr>
              <a:t>header=TRUE</a:t>
            </a:r>
            <a:endParaRPr lang="en-US" dirty="0"/>
          </a:p>
          <a:p>
            <a:r>
              <a:rPr lang="en-US" dirty="0"/>
              <a:t>Example: </a:t>
            </a:r>
            <a:r>
              <a:rPr lang="en-US" sz="1400" dirty="0" err="1">
                <a:latin typeface="Monaco"/>
                <a:cs typeface="Monaco"/>
              </a:rPr>
              <a:t>mydata</a:t>
            </a:r>
            <a:r>
              <a:rPr lang="en-US" sz="1400" dirty="0">
                <a:latin typeface="Monaco"/>
                <a:cs typeface="Monaco"/>
              </a:rPr>
              <a:t> &lt;- </a:t>
            </a:r>
            <a:r>
              <a:rPr lang="en-US" sz="1400" dirty="0" err="1">
                <a:latin typeface="Monaco"/>
                <a:cs typeface="Monaco"/>
              </a:rPr>
              <a:t>read.table</a:t>
            </a:r>
            <a:r>
              <a:rPr lang="en-US" sz="1400" dirty="0">
                <a:latin typeface="Monaco"/>
                <a:cs typeface="Monaco"/>
              </a:rPr>
              <a:t>(“</a:t>
            </a:r>
            <a:r>
              <a:rPr lang="en-US" sz="1400" dirty="0" err="1">
                <a:latin typeface="Monaco"/>
                <a:cs typeface="Monaco"/>
              </a:rPr>
              <a:t>mydatafile.txt</a:t>
            </a:r>
            <a:r>
              <a:rPr lang="en-US" sz="1400" dirty="0">
                <a:latin typeface="Monaco"/>
                <a:cs typeface="Monaco"/>
              </a:rPr>
              <a:t>”, header=FALSE, </a:t>
            </a:r>
            <a:r>
              <a:rPr lang="en-US" sz="1400" dirty="0" err="1">
                <a:latin typeface="Monaco"/>
                <a:cs typeface="Monaco"/>
              </a:rPr>
              <a:t>sep</a:t>
            </a:r>
            <a:r>
              <a:rPr lang="en-US" sz="1400" dirty="0">
                <a:latin typeface="Monaco"/>
                <a:cs typeface="Monaco"/>
              </a:rPr>
              <a:t>=“\t”)</a:t>
            </a:r>
          </a:p>
          <a:p>
            <a:br>
              <a:rPr lang="en-US" dirty="0">
                <a:latin typeface="Calibri (Body)"/>
                <a:cs typeface="Calibri (Body)"/>
              </a:rPr>
            </a:br>
            <a:r>
              <a:rPr lang="en-US" dirty="0">
                <a:latin typeface="Calibri (Body)"/>
                <a:cs typeface="Calibri (Body)"/>
              </a:rPr>
              <a:t>Outputting data to check examples: </a:t>
            </a:r>
          </a:p>
          <a:p>
            <a:r>
              <a:rPr lang="en-US" dirty="0">
                <a:latin typeface="Monaco"/>
                <a:cs typeface="Monaco"/>
              </a:rPr>
              <a:t>	- </a:t>
            </a:r>
            <a:r>
              <a:rPr lang="en-US" dirty="0">
                <a:latin typeface="Calibri (Body)"/>
                <a:cs typeface="Calibri (Body)"/>
              </a:rPr>
              <a:t>All data: </a:t>
            </a:r>
            <a:r>
              <a:rPr lang="en-US" sz="1400" dirty="0" err="1">
                <a:latin typeface="Monaco"/>
                <a:cs typeface="Monaco"/>
              </a:rPr>
              <a:t>mydata</a:t>
            </a:r>
            <a:endParaRPr lang="en-US" sz="1400" dirty="0">
              <a:latin typeface="Monaco"/>
              <a:cs typeface="Monaco"/>
            </a:endParaRPr>
          </a:p>
          <a:p>
            <a:r>
              <a:rPr lang="en-US" dirty="0">
                <a:latin typeface="Monaco"/>
                <a:cs typeface="Monaco"/>
              </a:rPr>
              <a:t>	- </a:t>
            </a:r>
            <a:r>
              <a:rPr lang="en-US" dirty="0">
                <a:latin typeface="Calibri (Body)"/>
                <a:cs typeface="Calibri (Body)"/>
              </a:rPr>
              <a:t>First few lines of data: </a:t>
            </a:r>
            <a:r>
              <a:rPr lang="en-US" sz="1400" dirty="0">
                <a:latin typeface="Monaco"/>
                <a:cs typeface="Monaco"/>
              </a:rPr>
              <a:t>head(</a:t>
            </a:r>
            <a:r>
              <a:rPr lang="en-US" sz="1400" dirty="0" err="1">
                <a:latin typeface="Monaco"/>
                <a:cs typeface="Monaco"/>
              </a:rPr>
              <a:t>mydata</a:t>
            </a:r>
            <a:r>
              <a:rPr lang="en-US" sz="1400" dirty="0">
                <a:latin typeface="Monaco"/>
                <a:cs typeface="Monaco"/>
              </a:rPr>
              <a:t>)</a:t>
            </a:r>
          </a:p>
          <a:p>
            <a:r>
              <a:rPr lang="en-US" dirty="0">
                <a:latin typeface="Monaco"/>
                <a:cs typeface="Monaco"/>
              </a:rPr>
              <a:t>	- </a:t>
            </a:r>
            <a:r>
              <a:rPr lang="en-US" dirty="0">
                <a:latin typeface="Calibri (Body)"/>
                <a:cs typeface="Calibri (Body)"/>
              </a:rPr>
              <a:t>Column names: </a:t>
            </a:r>
            <a:r>
              <a:rPr lang="en-US" sz="1400" dirty="0" err="1">
                <a:latin typeface="Monaco"/>
                <a:cs typeface="Monaco"/>
              </a:rPr>
              <a:t>colnames</a:t>
            </a:r>
            <a:r>
              <a:rPr lang="en-US" sz="1400" dirty="0">
                <a:latin typeface="Monaco"/>
                <a:cs typeface="Monaco"/>
              </a:rPr>
              <a:t>(</a:t>
            </a:r>
            <a:r>
              <a:rPr lang="en-US" sz="1400" dirty="0" err="1">
                <a:latin typeface="Monaco"/>
                <a:cs typeface="Monaco"/>
              </a:rPr>
              <a:t>mydata</a:t>
            </a:r>
            <a:r>
              <a:rPr lang="en-US" sz="1400" dirty="0">
                <a:latin typeface="Monaco"/>
                <a:cs typeface="Monaco"/>
              </a:rPr>
              <a:t>)</a:t>
            </a:r>
          </a:p>
          <a:p>
            <a:r>
              <a:rPr lang="en-US" dirty="0">
                <a:latin typeface="Monaco"/>
                <a:cs typeface="Monaco"/>
              </a:rPr>
              <a:t>	- </a:t>
            </a:r>
            <a:r>
              <a:rPr lang="en-US" dirty="0">
                <a:latin typeface="Calibri (Body)"/>
                <a:cs typeface="Calibri (Body)"/>
              </a:rPr>
              <a:t>Dimensions of data: </a:t>
            </a:r>
            <a:r>
              <a:rPr lang="en-US" sz="1400" dirty="0">
                <a:latin typeface="Monaco"/>
                <a:cs typeface="Monaco"/>
              </a:rPr>
              <a:t>dim(</a:t>
            </a:r>
            <a:r>
              <a:rPr lang="en-US" sz="1400" dirty="0" err="1">
                <a:latin typeface="Monaco"/>
                <a:cs typeface="Monaco"/>
              </a:rPr>
              <a:t>mydata</a:t>
            </a:r>
            <a:r>
              <a:rPr lang="en-US" sz="1400" dirty="0">
                <a:latin typeface="Monaco"/>
                <a:cs typeface="Monaco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02FEC-0B64-43FF-99CB-796C42B4E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476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142" y="1764880"/>
            <a:ext cx="8863141" cy="4865358"/>
          </a:xfrm>
        </p:spPr>
        <p:txBody>
          <a:bodyPr>
            <a:normAutofit/>
          </a:bodyPr>
          <a:lstStyle/>
          <a:p>
            <a:r>
              <a:rPr lang="en-US" sz="2000" dirty="0"/>
              <a:t>Data read in as </a:t>
            </a:r>
            <a:r>
              <a:rPr lang="en-US" sz="2000" dirty="0" err="1"/>
              <a:t>data.frame</a:t>
            </a:r>
            <a:r>
              <a:rPr lang="en-US" sz="2000" dirty="0"/>
              <a:t> </a:t>
            </a:r>
          </a:p>
          <a:p>
            <a:r>
              <a:rPr lang="en-US" sz="2000" dirty="0"/>
              <a:t>Access columns via</a:t>
            </a:r>
          </a:p>
          <a:p>
            <a:r>
              <a:rPr lang="en-US" sz="2000" dirty="0"/>
              <a:t>    - number e.g. </a:t>
            </a:r>
            <a:r>
              <a:rPr lang="en-US" sz="2000" dirty="0" err="1">
                <a:latin typeface="Monaco"/>
                <a:cs typeface="Monaco"/>
              </a:rPr>
              <a:t>important.column</a:t>
            </a:r>
            <a:r>
              <a:rPr lang="en-US" sz="2000" dirty="0">
                <a:latin typeface="Monaco"/>
                <a:cs typeface="Monaco"/>
              </a:rPr>
              <a:t> &lt;- </a:t>
            </a:r>
            <a:r>
              <a:rPr lang="en-US" sz="2000" dirty="0" err="1">
                <a:latin typeface="Monaco"/>
                <a:cs typeface="Monaco"/>
              </a:rPr>
              <a:t>mydata</a:t>
            </a:r>
            <a:r>
              <a:rPr lang="en-US" sz="2000" dirty="0">
                <a:latin typeface="Monaco"/>
                <a:cs typeface="Monaco"/>
              </a:rPr>
              <a:t>[,3] # access third column</a:t>
            </a:r>
            <a:endParaRPr lang="en-US" sz="2000" dirty="0"/>
          </a:p>
          <a:p>
            <a:r>
              <a:rPr lang="en-US" sz="2000" dirty="0"/>
              <a:t>    </a:t>
            </a:r>
            <a:endParaRPr lang="en-US" sz="2000" dirty="0">
              <a:latin typeface="Calibri (Body)"/>
              <a:cs typeface="Calibri (Body)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354370" y="3223434"/>
          <a:ext cx="3346100" cy="267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09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Country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Incidence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Deaths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UK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1970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UK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1980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UK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France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1970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France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1980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France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Belgium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1970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11A796-CBDC-44E1-9EF5-FD6279382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23</a:t>
            </a:fld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19F7CF-89F0-78F9-7F7E-5E2FCAA4A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48" y="227762"/>
            <a:ext cx="9144000" cy="85725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Session 2: Data files</a:t>
            </a:r>
          </a:p>
        </p:txBody>
      </p:sp>
    </p:spTree>
    <p:extLst>
      <p:ext uri="{BB962C8B-B14F-4D97-AF65-F5344CB8AC3E}">
        <p14:creationId xmlns:p14="http://schemas.microsoft.com/office/powerpoint/2010/main" val="3868551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142" y="1764880"/>
            <a:ext cx="8863141" cy="4865358"/>
          </a:xfrm>
        </p:spPr>
        <p:txBody>
          <a:bodyPr>
            <a:normAutofit/>
          </a:bodyPr>
          <a:lstStyle/>
          <a:p>
            <a:r>
              <a:rPr lang="en-US" dirty="0"/>
              <a:t>Data read in as </a:t>
            </a:r>
            <a:r>
              <a:rPr lang="en-US" dirty="0" err="1"/>
              <a:t>data.frame</a:t>
            </a:r>
            <a:r>
              <a:rPr lang="en-US" dirty="0"/>
              <a:t> </a:t>
            </a:r>
          </a:p>
          <a:p>
            <a:r>
              <a:rPr lang="en-US" dirty="0"/>
              <a:t>Access columns via</a:t>
            </a:r>
          </a:p>
          <a:p>
            <a:r>
              <a:rPr lang="en-US" dirty="0"/>
              <a:t>    - number e.g. </a:t>
            </a:r>
            <a:r>
              <a:rPr lang="en-US" sz="1400" dirty="0" err="1">
                <a:latin typeface="Monaco"/>
                <a:cs typeface="Monaco"/>
              </a:rPr>
              <a:t>important.column</a:t>
            </a:r>
            <a:r>
              <a:rPr lang="en-US" sz="1400" dirty="0">
                <a:latin typeface="Monaco"/>
                <a:cs typeface="Monaco"/>
              </a:rPr>
              <a:t> &lt;- </a:t>
            </a:r>
            <a:r>
              <a:rPr lang="en-US" sz="1400" dirty="0" err="1">
                <a:latin typeface="Monaco"/>
                <a:cs typeface="Monaco"/>
              </a:rPr>
              <a:t>mydata</a:t>
            </a:r>
            <a:r>
              <a:rPr lang="en-US" sz="1400" dirty="0">
                <a:latin typeface="Monaco"/>
                <a:cs typeface="Monaco"/>
              </a:rPr>
              <a:t>[,3] # access third column</a:t>
            </a:r>
            <a:endParaRPr lang="en-US" dirty="0"/>
          </a:p>
          <a:p>
            <a:r>
              <a:rPr lang="en-US" dirty="0"/>
              <a:t>    - names e.g. </a:t>
            </a:r>
            <a:r>
              <a:rPr lang="en-US" sz="1400" dirty="0">
                <a:latin typeface="Monaco"/>
                <a:cs typeface="Monaco"/>
              </a:rPr>
              <a:t>incidence &lt;- </a:t>
            </a:r>
            <a:r>
              <a:rPr lang="en-US" sz="1400" dirty="0" err="1">
                <a:latin typeface="Monaco"/>
                <a:cs typeface="Monaco"/>
              </a:rPr>
              <a:t>mydata$Incidence</a:t>
            </a:r>
            <a:r>
              <a:rPr lang="en-US" sz="1400" dirty="0">
                <a:latin typeface="Monaco"/>
                <a:cs typeface="Monaco"/>
              </a:rPr>
              <a:t> 		# access incidence column</a:t>
            </a:r>
            <a:br>
              <a:rPr lang="en-US" sz="1400" dirty="0">
                <a:latin typeface="Monaco"/>
                <a:cs typeface="Monaco"/>
              </a:rPr>
            </a:br>
            <a:r>
              <a:rPr lang="en-US" sz="1400" dirty="0">
                <a:latin typeface="Monaco"/>
                <a:cs typeface="Monaco"/>
              </a:rPr>
              <a:t>		incidence &lt;- </a:t>
            </a:r>
            <a:r>
              <a:rPr lang="en-US" sz="1400" dirty="0" err="1">
                <a:latin typeface="Monaco"/>
                <a:cs typeface="Monaco"/>
              </a:rPr>
              <a:t>mydata</a:t>
            </a:r>
            <a:r>
              <a:rPr lang="en-US" sz="1400" dirty="0">
                <a:latin typeface="Monaco"/>
                <a:cs typeface="Monaco"/>
              </a:rPr>
              <a:t>[,”Incidence”]</a:t>
            </a:r>
          </a:p>
          <a:p>
            <a:endParaRPr lang="en-US" dirty="0"/>
          </a:p>
          <a:p>
            <a:endParaRPr lang="en-US" dirty="0">
              <a:latin typeface="Calibri (Body)"/>
              <a:cs typeface="Calibri (Body)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354370" y="3223434"/>
          <a:ext cx="3346100" cy="267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09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Country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Incidence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Deaths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UK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1970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UK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1980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UK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France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1970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France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1980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France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Belgium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1970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35AF4-3C90-4D1D-AC4A-4E49241E0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24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3701284-73FE-D293-E945-0ED50D0D4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48" y="227762"/>
            <a:ext cx="9144000" cy="85725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Session 2: Data files</a:t>
            </a:r>
          </a:p>
        </p:txBody>
      </p:sp>
    </p:spTree>
    <p:extLst>
      <p:ext uri="{BB962C8B-B14F-4D97-AF65-F5344CB8AC3E}">
        <p14:creationId xmlns:p14="http://schemas.microsoft.com/office/powerpoint/2010/main" val="3305881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5013" y="2271921"/>
            <a:ext cx="5635334" cy="1157079"/>
          </a:xfrm>
        </p:spPr>
        <p:txBody>
          <a:bodyPr>
            <a:noAutofit/>
          </a:bodyPr>
          <a:lstStyle/>
          <a:p>
            <a:r>
              <a:rPr lang="en-US" sz="1600" dirty="0">
                <a:latin typeface="Calibri (Body)"/>
                <a:cs typeface="Calibri (Body)"/>
              </a:rPr>
              <a:t>1) If you know row and/or column </a:t>
            </a:r>
            <a:r>
              <a:rPr lang="en-US" sz="1600" i="1" dirty="0">
                <a:latin typeface="Calibri (Body)"/>
                <a:cs typeface="Calibri (Body)"/>
              </a:rPr>
              <a:t>location</a:t>
            </a:r>
          </a:p>
          <a:p>
            <a:r>
              <a:rPr lang="en-US" sz="1600" dirty="0">
                <a:latin typeface="Calibri (Body)"/>
                <a:cs typeface="Calibri (Body)"/>
              </a:rPr>
              <a:t>    e.g.  </a:t>
            </a:r>
            <a:r>
              <a:rPr lang="en-US" sz="1300" dirty="0" err="1">
                <a:latin typeface="Monaco"/>
                <a:cs typeface="Monaco"/>
              </a:rPr>
              <a:t>mydata</a:t>
            </a:r>
            <a:r>
              <a:rPr lang="en-US" sz="1300" dirty="0">
                <a:latin typeface="Monaco"/>
                <a:cs typeface="Monaco"/>
              </a:rPr>
              <a:t>[1,4] # 1</a:t>
            </a:r>
            <a:r>
              <a:rPr lang="en-US" sz="1300" baseline="30000" dirty="0">
                <a:latin typeface="Monaco"/>
                <a:cs typeface="Monaco"/>
              </a:rPr>
              <a:t>st</a:t>
            </a:r>
            <a:r>
              <a:rPr lang="en-US" sz="1300" dirty="0">
                <a:latin typeface="Monaco"/>
                <a:cs typeface="Monaco"/>
              </a:rPr>
              <a:t> row 4</a:t>
            </a:r>
            <a:r>
              <a:rPr lang="en-US" sz="1300" baseline="30000" dirty="0">
                <a:latin typeface="Monaco"/>
                <a:cs typeface="Monaco"/>
              </a:rPr>
              <a:t>th</a:t>
            </a:r>
            <a:r>
              <a:rPr lang="en-US" sz="1300" dirty="0">
                <a:latin typeface="Monaco"/>
                <a:cs typeface="Monaco"/>
              </a:rPr>
              <a:t> column</a:t>
            </a:r>
          </a:p>
          <a:p>
            <a:r>
              <a:rPr lang="en-US" sz="1300" dirty="0">
                <a:latin typeface="Monaco"/>
                <a:cs typeface="Monaco"/>
              </a:rPr>
              <a:t>	</a:t>
            </a:r>
            <a:r>
              <a:rPr lang="en-US" sz="1300" dirty="0" err="1">
                <a:latin typeface="Monaco"/>
                <a:cs typeface="Monaco"/>
              </a:rPr>
              <a:t>mydata$Incidence</a:t>
            </a:r>
            <a:r>
              <a:rPr lang="en-US" sz="1300" dirty="0">
                <a:latin typeface="Monaco"/>
                <a:cs typeface="Monaco"/>
              </a:rPr>
              <a:t>[5] # 5</a:t>
            </a:r>
            <a:r>
              <a:rPr lang="en-US" sz="1300" baseline="30000" dirty="0">
                <a:latin typeface="Monaco"/>
                <a:cs typeface="Monaco"/>
              </a:rPr>
              <a:t>th</a:t>
            </a:r>
            <a:r>
              <a:rPr lang="en-US" sz="1300" dirty="0">
                <a:latin typeface="Monaco"/>
                <a:cs typeface="Monaco"/>
              </a:rPr>
              <a:t> row of ‘Incidence’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519599"/>
              </p:ext>
            </p:extLst>
          </p:nvPr>
        </p:nvGraphicFramePr>
        <p:xfrm>
          <a:off x="668240" y="2287014"/>
          <a:ext cx="3346100" cy="267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09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Country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Incidence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Deaths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UK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1970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UK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1980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UK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France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1970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France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1980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France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Belgium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1970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68240" y="164084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More on indexing / slicing / </a:t>
            </a:r>
            <a:r>
              <a:rPr lang="en-US" dirty="0" err="1">
                <a:latin typeface="Calibri (Body)"/>
                <a:cs typeface="Calibri (Body)"/>
              </a:rPr>
              <a:t>subsetting</a:t>
            </a:r>
            <a:r>
              <a:rPr lang="en-US" dirty="0">
                <a:latin typeface="Calibri (Body)"/>
                <a:cs typeface="Calibri (Body)"/>
              </a:rPr>
              <a:t>:</a:t>
            </a:r>
            <a:br>
              <a:rPr lang="en-US" dirty="0">
                <a:latin typeface="Calibri (Body)"/>
                <a:cs typeface="Calibri (Body)"/>
              </a:rPr>
            </a:br>
            <a:endParaRPr lang="en-US" dirty="0">
              <a:latin typeface="Calibri (Body)"/>
              <a:cs typeface="Calibri (Body)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5DB3E-DBBA-4F60-8418-4CDB9A7CF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25</a:t>
            </a:fld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70A4E8-1BA7-6295-7A6C-4D2145B18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48" y="227762"/>
            <a:ext cx="9144000" cy="85725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Session 2: Data files</a:t>
            </a:r>
          </a:p>
        </p:txBody>
      </p:sp>
    </p:spTree>
    <p:extLst>
      <p:ext uri="{BB962C8B-B14F-4D97-AF65-F5344CB8AC3E}">
        <p14:creationId xmlns:p14="http://schemas.microsoft.com/office/powerpoint/2010/main" val="2938827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4831" y="2337029"/>
            <a:ext cx="5635334" cy="1157079"/>
          </a:xfrm>
        </p:spPr>
        <p:txBody>
          <a:bodyPr>
            <a:noAutofit/>
          </a:bodyPr>
          <a:lstStyle/>
          <a:p>
            <a:r>
              <a:rPr lang="en-US" sz="1600" dirty="0">
                <a:latin typeface="Calibri (Body)"/>
                <a:cs typeface="Calibri (Body)"/>
              </a:rPr>
              <a:t>1) If you know row and/or column </a:t>
            </a:r>
            <a:r>
              <a:rPr lang="en-US" sz="1600" i="1" dirty="0">
                <a:latin typeface="Calibri (Body)"/>
                <a:cs typeface="Calibri (Body)"/>
              </a:rPr>
              <a:t>location</a:t>
            </a:r>
          </a:p>
          <a:p>
            <a:r>
              <a:rPr lang="en-US" sz="1600" dirty="0">
                <a:latin typeface="Calibri (Body)"/>
                <a:cs typeface="Calibri (Body)"/>
              </a:rPr>
              <a:t>    e.g.  </a:t>
            </a:r>
            <a:r>
              <a:rPr lang="en-US" sz="1300" dirty="0" err="1">
                <a:latin typeface="Monaco"/>
                <a:cs typeface="Monaco"/>
              </a:rPr>
              <a:t>mydata</a:t>
            </a:r>
            <a:r>
              <a:rPr lang="en-US" sz="1300" dirty="0">
                <a:latin typeface="Monaco"/>
                <a:cs typeface="Monaco"/>
              </a:rPr>
              <a:t>[1,4] # 1</a:t>
            </a:r>
            <a:r>
              <a:rPr lang="en-US" sz="1300" baseline="30000" dirty="0">
                <a:latin typeface="Monaco"/>
                <a:cs typeface="Monaco"/>
              </a:rPr>
              <a:t>st</a:t>
            </a:r>
            <a:r>
              <a:rPr lang="en-US" sz="1300" dirty="0">
                <a:latin typeface="Monaco"/>
                <a:cs typeface="Monaco"/>
              </a:rPr>
              <a:t> row 4</a:t>
            </a:r>
            <a:r>
              <a:rPr lang="en-US" sz="1300" baseline="30000" dirty="0">
                <a:latin typeface="Monaco"/>
                <a:cs typeface="Monaco"/>
              </a:rPr>
              <a:t>th</a:t>
            </a:r>
            <a:r>
              <a:rPr lang="en-US" sz="1300" dirty="0">
                <a:latin typeface="Monaco"/>
                <a:cs typeface="Monaco"/>
              </a:rPr>
              <a:t> column</a:t>
            </a:r>
          </a:p>
          <a:p>
            <a:r>
              <a:rPr lang="en-US" sz="1300" dirty="0">
                <a:latin typeface="Monaco"/>
                <a:cs typeface="Monaco"/>
              </a:rPr>
              <a:t>	</a:t>
            </a:r>
            <a:r>
              <a:rPr lang="en-US" sz="1300" dirty="0" err="1">
                <a:latin typeface="Monaco"/>
                <a:cs typeface="Monaco"/>
              </a:rPr>
              <a:t>mydata$Incidence</a:t>
            </a:r>
            <a:r>
              <a:rPr lang="en-US" sz="1300" dirty="0">
                <a:latin typeface="Monaco"/>
                <a:cs typeface="Monaco"/>
              </a:rPr>
              <a:t>[5] # 5</a:t>
            </a:r>
            <a:r>
              <a:rPr lang="en-US" sz="1300" baseline="30000" dirty="0">
                <a:latin typeface="Monaco"/>
                <a:cs typeface="Monaco"/>
              </a:rPr>
              <a:t>th</a:t>
            </a:r>
            <a:r>
              <a:rPr lang="en-US" sz="1300" dirty="0">
                <a:latin typeface="Monaco"/>
                <a:cs typeface="Monaco"/>
              </a:rPr>
              <a:t> row of ‘Incidence’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878315"/>
              </p:ext>
            </p:extLst>
          </p:nvPr>
        </p:nvGraphicFramePr>
        <p:xfrm>
          <a:off x="698058" y="2352122"/>
          <a:ext cx="3346100" cy="267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09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Country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Incidence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Deaths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UK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1970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UK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1980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UK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France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1970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France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1980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France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Belgium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1970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98058" y="170594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More on indexing / slicing / </a:t>
            </a:r>
            <a:r>
              <a:rPr lang="en-US" dirty="0" err="1">
                <a:latin typeface="Calibri (Body)"/>
                <a:cs typeface="Calibri (Body)"/>
              </a:rPr>
              <a:t>subsetting</a:t>
            </a:r>
            <a:r>
              <a:rPr lang="en-US" dirty="0">
                <a:latin typeface="Calibri (Body)"/>
                <a:cs typeface="Calibri (Body)"/>
              </a:rPr>
              <a:t>:</a:t>
            </a:r>
            <a:br>
              <a:rPr lang="en-US" dirty="0">
                <a:latin typeface="Calibri (Body)"/>
                <a:cs typeface="Calibri (Body)"/>
              </a:rPr>
            </a:br>
            <a:endParaRPr lang="en-US" dirty="0">
              <a:latin typeface="Calibri (Body)"/>
              <a:cs typeface="Calibri (Body)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CF213-F166-475A-BE0E-35E97EA51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26</a:t>
            </a:fld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5360A0-2202-9433-9BD3-B8F61A7CB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48" y="227762"/>
            <a:ext cx="9144000" cy="85725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Session 2: Data files</a:t>
            </a:r>
          </a:p>
        </p:txBody>
      </p:sp>
    </p:spTree>
    <p:extLst>
      <p:ext uri="{BB962C8B-B14F-4D97-AF65-F5344CB8AC3E}">
        <p14:creationId xmlns:p14="http://schemas.microsoft.com/office/powerpoint/2010/main" val="47912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4769" y="2346969"/>
            <a:ext cx="5635334" cy="1157079"/>
          </a:xfrm>
        </p:spPr>
        <p:txBody>
          <a:bodyPr>
            <a:noAutofit/>
          </a:bodyPr>
          <a:lstStyle/>
          <a:p>
            <a:r>
              <a:rPr lang="en-US" sz="1600" dirty="0">
                <a:latin typeface="Calibri (Body)"/>
                <a:cs typeface="Calibri (Body)"/>
              </a:rPr>
              <a:t>1) If you know row and/or column </a:t>
            </a:r>
            <a:r>
              <a:rPr lang="en-US" sz="1600" i="1" dirty="0">
                <a:latin typeface="Calibri (Body)"/>
                <a:cs typeface="Calibri (Body)"/>
              </a:rPr>
              <a:t>location</a:t>
            </a:r>
          </a:p>
          <a:p>
            <a:r>
              <a:rPr lang="en-US" sz="1600" dirty="0">
                <a:latin typeface="Calibri (Body)"/>
                <a:cs typeface="Calibri (Body)"/>
              </a:rPr>
              <a:t>    e.g.  </a:t>
            </a:r>
            <a:r>
              <a:rPr lang="en-US" sz="1300" dirty="0" err="1">
                <a:latin typeface="Monaco"/>
                <a:cs typeface="Monaco"/>
              </a:rPr>
              <a:t>mydata</a:t>
            </a:r>
            <a:r>
              <a:rPr lang="en-US" sz="1300" dirty="0">
                <a:latin typeface="Monaco"/>
                <a:cs typeface="Monaco"/>
              </a:rPr>
              <a:t>[1,4] # 1</a:t>
            </a:r>
            <a:r>
              <a:rPr lang="en-US" sz="1300" baseline="30000" dirty="0">
                <a:latin typeface="Monaco"/>
                <a:cs typeface="Monaco"/>
              </a:rPr>
              <a:t>st</a:t>
            </a:r>
            <a:r>
              <a:rPr lang="en-US" sz="1300" dirty="0">
                <a:latin typeface="Monaco"/>
                <a:cs typeface="Monaco"/>
              </a:rPr>
              <a:t> row 4</a:t>
            </a:r>
            <a:r>
              <a:rPr lang="en-US" sz="1300" baseline="30000" dirty="0">
                <a:latin typeface="Monaco"/>
                <a:cs typeface="Monaco"/>
              </a:rPr>
              <a:t>th</a:t>
            </a:r>
            <a:r>
              <a:rPr lang="en-US" sz="1300" dirty="0">
                <a:latin typeface="Monaco"/>
                <a:cs typeface="Monaco"/>
              </a:rPr>
              <a:t> column</a:t>
            </a:r>
          </a:p>
          <a:p>
            <a:r>
              <a:rPr lang="en-US" sz="1300" dirty="0">
                <a:latin typeface="Monaco"/>
                <a:cs typeface="Monaco"/>
              </a:rPr>
              <a:t>	</a:t>
            </a:r>
            <a:r>
              <a:rPr lang="en-US" sz="1300" dirty="0" err="1">
                <a:latin typeface="Monaco"/>
                <a:cs typeface="Monaco"/>
              </a:rPr>
              <a:t>mydata$Incidence</a:t>
            </a:r>
            <a:r>
              <a:rPr lang="en-US" sz="1300" dirty="0">
                <a:latin typeface="Monaco"/>
                <a:cs typeface="Monaco"/>
              </a:rPr>
              <a:t>[5] # 5</a:t>
            </a:r>
            <a:r>
              <a:rPr lang="en-US" sz="1300" baseline="30000" dirty="0">
                <a:latin typeface="Monaco"/>
                <a:cs typeface="Monaco"/>
              </a:rPr>
              <a:t>th</a:t>
            </a:r>
            <a:r>
              <a:rPr lang="en-US" sz="1300" dirty="0">
                <a:latin typeface="Monaco"/>
                <a:cs typeface="Monaco"/>
              </a:rPr>
              <a:t> row of ‘Incidence’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633070"/>
              </p:ext>
            </p:extLst>
          </p:nvPr>
        </p:nvGraphicFramePr>
        <p:xfrm>
          <a:off x="707996" y="2362062"/>
          <a:ext cx="3346100" cy="267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09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Country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Incidence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Deaths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UK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1970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UK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1980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UK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France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1970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France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1980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France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Belgium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1970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07996" y="171588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More on indexing / slicing / </a:t>
            </a:r>
            <a:r>
              <a:rPr lang="en-US" dirty="0" err="1">
                <a:latin typeface="Calibri (Body)"/>
                <a:cs typeface="Calibri (Body)"/>
              </a:rPr>
              <a:t>subsetting</a:t>
            </a:r>
            <a:r>
              <a:rPr lang="en-US" dirty="0">
                <a:latin typeface="Calibri (Body)"/>
                <a:cs typeface="Calibri (Body)"/>
              </a:rPr>
              <a:t>:</a:t>
            </a:r>
            <a:br>
              <a:rPr lang="en-US" dirty="0">
                <a:latin typeface="Calibri (Body)"/>
                <a:cs typeface="Calibri (Body)"/>
              </a:rPr>
            </a:br>
            <a:endParaRPr lang="en-US" dirty="0">
              <a:latin typeface="Calibri (Body)"/>
              <a:cs typeface="Calibri (Body)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0430C1-D89F-49EB-8B3E-0C29EB7CF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27</a:t>
            </a:fld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4374A1-6142-B960-1E1B-4B440A724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48" y="227762"/>
            <a:ext cx="9144000" cy="85725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Session 2: Data files</a:t>
            </a:r>
          </a:p>
        </p:txBody>
      </p:sp>
    </p:spTree>
    <p:extLst>
      <p:ext uri="{BB962C8B-B14F-4D97-AF65-F5344CB8AC3E}">
        <p14:creationId xmlns:p14="http://schemas.microsoft.com/office/powerpoint/2010/main" val="3545353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5486" y="2346969"/>
            <a:ext cx="5635334" cy="1157079"/>
          </a:xfrm>
        </p:spPr>
        <p:txBody>
          <a:bodyPr>
            <a:noAutofit/>
          </a:bodyPr>
          <a:lstStyle/>
          <a:p>
            <a:r>
              <a:rPr lang="en-US" sz="1600" dirty="0">
                <a:latin typeface="Calibri (Body)"/>
                <a:cs typeface="Calibri (Body)"/>
              </a:rPr>
              <a:t>1) If you know row and/or column </a:t>
            </a:r>
            <a:r>
              <a:rPr lang="en-US" sz="1600" i="1" dirty="0">
                <a:latin typeface="Calibri (Body)"/>
                <a:cs typeface="Calibri (Body)"/>
              </a:rPr>
              <a:t>location</a:t>
            </a:r>
          </a:p>
          <a:p>
            <a:r>
              <a:rPr lang="en-US" sz="1600" dirty="0">
                <a:latin typeface="Calibri (Body)"/>
                <a:cs typeface="Calibri (Body)"/>
              </a:rPr>
              <a:t>    e.g.  </a:t>
            </a:r>
            <a:r>
              <a:rPr lang="en-US" sz="1300" dirty="0" err="1">
                <a:latin typeface="Monaco"/>
                <a:cs typeface="Monaco"/>
              </a:rPr>
              <a:t>mydata</a:t>
            </a:r>
            <a:r>
              <a:rPr lang="en-US" sz="1300" dirty="0">
                <a:latin typeface="Monaco"/>
                <a:cs typeface="Monaco"/>
              </a:rPr>
              <a:t>[1,4] # 1</a:t>
            </a:r>
            <a:r>
              <a:rPr lang="en-US" sz="1300" baseline="30000" dirty="0">
                <a:latin typeface="Monaco"/>
                <a:cs typeface="Monaco"/>
              </a:rPr>
              <a:t>st</a:t>
            </a:r>
            <a:r>
              <a:rPr lang="en-US" sz="1300" dirty="0">
                <a:latin typeface="Monaco"/>
                <a:cs typeface="Monaco"/>
              </a:rPr>
              <a:t> row 4</a:t>
            </a:r>
            <a:r>
              <a:rPr lang="en-US" sz="1300" baseline="30000" dirty="0">
                <a:latin typeface="Monaco"/>
                <a:cs typeface="Monaco"/>
              </a:rPr>
              <a:t>th</a:t>
            </a:r>
            <a:r>
              <a:rPr lang="en-US" sz="1300" dirty="0">
                <a:latin typeface="Monaco"/>
                <a:cs typeface="Monaco"/>
              </a:rPr>
              <a:t> column</a:t>
            </a:r>
          </a:p>
          <a:p>
            <a:r>
              <a:rPr lang="en-US" sz="1300" dirty="0">
                <a:latin typeface="Monaco"/>
                <a:cs typeface="Monaco"/>
              </a:rPr>
              <a:t>	</a:t>
            </a:r>
            <a:r>
              <a:rPr lang="en-US" sz="1300" dirty="0" err="1">
                <a:latin typeface="Monaco"/>
                <a:cs typeface="Monaco"/>
              </a:rPr>
              <a:t>mydata$Incidence</a:t>
            </a:r>
            <a:r>
              <a:rPr lang="en-US" sz="1300" dirty="0">
                <a:latin typeface="Monaco"/>
                <a:cs typeface="Monaco"/>
              </a:rPr>
              <a:t>[5] # 5</a:t>
            </a:r>
            <a:r>
              <a:rPr lang="en-US" sz="1300" baseline="30000" dirty="0">
                <a:latin typeface="Monaco"/>
                <a:cs typeface="Monaco"/>
              </a:rPr>
              <a:t>th</a:t>
            </a:r>
            <a:r>
              <a:rPr lang="en-US" sz="1300" dirty="0">
                <a:latin typeface="Monaco"/>
                <a:cs typeface="Monaco"/>
              </a:rPr>
              <a:t> row of ‘Incidence’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906878"/>
              </p:ext>
            </p:extLst>
          </p:nvPr>
        </p:nvGraphicFramePr>
        <p:xfrm>
          <a:off x="308713" y="2362220"/>
          <a:ext cx="3346100" cy="267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09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Country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Incidence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Deaths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UK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1970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UK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1980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UK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France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1970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France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1980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France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Belgium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1970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08713" y="171588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More on indexing / slicing / </a:t>
            </a:r>
            <a:r>
              <a:rPr lang="en-US" dirty="0" err="1">
                <a:latin typeface="Calibri (Body)"/>
                <a:cs typeface="Calibri (Body)"/>
              </a:rPr>
              <a:t>subsetting</a:t>
            </a:r>
            <a:r>
              <a:rPr lang="en-US" dirty="0">
                <a:latin typeface="Calibri (Body)"/>
                <a:cs typeface="Calibri (Body)"/>
              </a:rPr>
              <a:t>:</a:t>
            </a:r>
            <a:br>
              <a:rPr lang="en-US" dirty="0">
                <a:latin typeface="Calibri (Body)"/>
                <a:cs typeface="Calibri (Body)"/>
              </a:rPr>
            </a:br>
            <a:endParaRPr lang="en-US" dirty="0">
              <a:latin typeface="Calibri (Body)"/>
              <a:cs typeface="Calibri (Body)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5343" y="3834608"/>
            <a:ext cx="556547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 (Body)"/>
                <a:cs typeface="Calibri (Body)"/>
              </a:rPr>
              <a:t>2) If you know </a:t>
            </a:r>
            <a:r>
              <a:rPr lang="en-US" sz="1600" i="1" dirty="0">
                <a:latin typeface="Calibri (Body)"/>
                <a:cs typeface="Calibri (Body)"/>
              </a:rPr>
              <a:t>value</a:t>
            </a:r>
            <a:r>
              <a:rPr lang="en-US" sz="1600" dirty="0">
                <a:latin typeface="Calibri (Body)"/>
                <a:cs typeface="Calibri (Body)"/>
              </a:rPr>
              <a:t> in row and/or column but not location		</a:t>
            </a:r>
            <a:r>
              <a:rPr lang="en-US" sz="1100" dirty="0">
                <a:latin typeface="Calibri (Body)"/>
                <a:cs typeface="Calibri (Body)"/>
              </a:rPr>
              <a:t>			</a:t>
            </a:r>
            <a:endParaRPr lang="en-US" sz="1000" dirty="0">
              <a:latin typeface="Calibri (Body)"/>
              <a:cs typeface="Calibri (Body)"/>
            </a:endParaRPr>
          </a:p>
          <a:p>
            <a:endParaRPr lang="en-US" sz="1200" dirty="0">
              <a:latin typeface="Calibri (Body)"/>
              <a:cs typeface="Calibri (Body)"/>
            </a:endParaRPr>
          </a:p>
          <a:p>
            <a:r>
              <a:rPr lang="en-US" sz="1200" dirty="0">
                <a:latin typeface="Calibri (Body)"/>
                <a:cs typeface="Calibri (Body)"/>
              </a:rPr>
              <a:t>e.g. </a:t>
            </a:r>
            <a:r>
              <a:rPr lang="en-US" sz="1200" dirty="0" err="1">
                <a:latin typeface="Monaco"/>
                <a:cs typeface="Monaco"/>
              </a:rPr>
              <a:t>mydata</a:t>
            </a:r>
            <a:r>
              <a:rPr lang="en-US" sz="1200" dirty="0">
                <a:latin typeface="Monaco"/>
                <a:cs typeface="Monaco"/>
              </a:rPr>
              <a:t>[</a:t>
            </a:r>
            <a:r>
              <a:rPr lang="en-US" sz="1200" dirty="0" err="1">
                <a:latin typeface="Monaco"/>
                <a:cs typeface="Monaco"/>
              </a:rPr>
              <a:t>mydata$Country</a:t>
            </a:r>
            <a:r>
              <a:rPr lang="en-US" sz="1200" dirty="0">
                <a:latin typeface="Monaco"/>
                <a:cs typeface="Monaco"/>
              </a:rPr>
              <a:t>==“UK”,] </a:t>
            </a:r>
          </a:p>
          <a:p>
            <a:r>
              <a:rPr lang="en-US" sz="1200" dirty="0">
                <a:latin typeface="Monaco"/>
                <a:cs typeface="Monaco"/>
              </a:rPr>
              <a:t>		# rows with column is equal to ‘UK’</a:t>
            </a:r>
          </a:p>
          <a:p>
            <a:br>
              <a:rPr lang="en-US" sz="1200" dirty="0">
                <a:latin typeface="Monaco"/>
                <a:cs typeface="Monaco"/>
              </a:rPr>
            </a:br>
            <a:r>
              <a:rPr lang="en-US" sz="1200" dirty="0">
                <a:latin typeface="Monaco"/>
                <a:cs typeface="Monaco"/>
              </a:rPr>
              <a:t>   </a:t>
            </a:r>
            <a:r>
              <a:rPr lang="en-US" sz="1200" dirty="0" err="1">
                <a:latin typeface="Monaco"/>
                <a:cs typeface="Monaco"/>
              </a:rPr>
              <a:t>mydata</a:t>
            </a:r>
            <a:r>
              <a:rPr lang="en-US" sz="1200" dirty="0">
                <a:latin typeface="Monaco"/>
                <a:cs typeface="Monaco"/>
              </a:rPr>
              <a:t>[(</a:t>
            </a:r>
            <a:r>
              <a:rPr lang="en-US" sz="1200" dirty="0" err="1">
                <a:latin typeface="Monaco"/>
                <a:cs typeface="Monaco"/>
              </a:rPr>
              <a:t>mydata$Country</a:t>
            </a:r>
            <a:r>
              <a:rPr lang="en-US" sz="1200" dirty="0">
                <a:latin typeface="Monaco"/>
                <a:cs typeface="Monaco"/>
              </a:rPr>
              <a:t>==“UK” &amp; (</a:t>
            </a:r>
            <a:r>
              <a:rPr lang="en-US" sz="1200" dirty="0" err="1">
                <a:latin typeface="Monaco"/>
                <a:cs typeface="Monaco"/>
              </a:rPr>
              <a:t>mydata$Year</a:t>
            </a:r>
            <a:r>
              <a:rPr lang="en-US" sz="1200" dirty="0">
                <a:latin typeface="Monaco"/>
                <a:cs typeface="Monaco"/>
              </a:rPr>
              <a:t>&lt;1985), ] </a:t>
            </a:r>
          </a:p>
          <a:p>
            <a:r>
              <a:rPr lang="en-US" sz="1200" dirty="0">
                <a:latin typeface="Monaco"/>
                <a:cs typeface="Monaco"/>
              </a:rPr>
              <a:t>			# UK data prior to 1985</a:t>
            </a:r>
            <a:endParaRPr lang="en-US" sz="1200" dirty="0">
              <a:latin typeface="Calibri (Body)"/>
              <a:cs typeface="Calibri (Body)"/>
            </a:endParaRPr>
          </a:p>
          <a:p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17904D-68ED-46BC-8A79-4E587FE0B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28</a:t>
            </a:fld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ACD082-CC53-7449-A718-778880C5D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48" y="227762"/>
            <a:ext cx="9144000" cy="85725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Session 2: Data files</a:t>
            </a:r>
          </a:p>
        </p:txBody>
      </p:sp>
    </p:spTree>
    <p:extLst>
      <p:ext uri="{BB962C8B-B14F-4D97-AF65-F5344CB8AC3E}">
        <p14:creationId xmlns:p14="http://schemas.microsoft.com/office/powerpoint/2010/main" val="1259718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63" y="226633"/>
            <a:ext cx="7886700" cy="994172"/>
          </a:xfrm>
        </p:spPr>
        <p:txBody>
          <a:bodyPr>
            <a:normAutofit/>
          </a:bodyPr>
          <a:lstStyle/>
          <a:p>
            <a:r>
              <a:rPr lang="en-US" sz="4000" dirty="0"/>
              <a:t>Why use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808" y="2226469"/>
            <a:ext cx="4297211" cy="32635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j-lt"/>
              </a:rPr>
              <a:t>Free</a:t>
            </a:r>
          </a:p>
          <a:p>
            <a:r>
              <a:rPr lang="en-US" sz="2000" dirty="0">
                <a:latin typeface="+mj-lt"/>
              </a:rPr>
              <a:t>Active development</a:t>
            </a:r>
          </a:p>
          <a:p>
            <a:r>
              <a:rPr lang="en-US" sz="2000" dirty="0">
                <a:latin typeface="+mj-lt"/>
              </a:rPr>
              <a:t>No limit on what you can do:</a:t>
            </a:r>
          </a:p>
          <a:p>
            <a:pPr lvl="1"/>
            <a:r>
              <a:rPr lang="en-US" sz="2000" dirty="0">
                <a:latin typeface="+mj-lt"/>
              </a:rPr>
              <a:t>Statistics</a:t>
            </a:r>
          </a:p>
          <a:p>
            <a:pPr lvl="1"/>
            <a:r>
              <a:rPr lang="en-US" sz="2000" dirty="0">
                <a:latin typeface="+mj-lt"/>
              </a:rPr>
              <a:t>Data cleaning/processing</a:t>
            </a:r>
          </a:p>
          <a:p>
            <a:pPr lvl="1"/>
            <a:r>
              <a:rPr lang="en-US" sz="2000" dirty="0">
                <a:latin typeface="+mj-lt"/>
              </a:rPr>
              <a:t>Interacting with websites</a:t>
            </a:r>
          </a:p>
          <a:p>
            <a:pPr lvl="1"/>
            <a:r>
              <a:rPr lang="en-US" sz="2000" dirty="0">
                <a:latin typeface="+mj-lt"/>
              </a:rPr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1D2B4-A183-8E42-9C1D-FD151F2E0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426" y="1358864"/>
            <a:ext cx="1700035" cy="12896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61F8E-98F5-437D-B0B3-C23D96466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197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6900" y="2307212"/>
            <a:ext cx="5635334" cy="1157079"/>
          </a:xfrm>
        </p:spPr>
        <p:txBody>
          <a:bodyPr>
            <a:noAutofit/>
          </a:bodyPr>
          <a:lstStyle/>
          <a:p>
            <a:r>
              <a:rPr lang="en-US" sz="1600" dirty="0">
                <a:latin typeface="Calibri (Body)"/>
                <a:cs typeface="Calibri (Body)"/>
              </a:rPr>
              <a:t>1) If you know row and/or column </a:t>
            </a:r>
            <a:r>
              <a:rPr lang="en-US" sz="1600" i="1" dirty="0">
                <a:latin typeface="Calibri (Body)"/>
                <a:cs typeface="Calibri (Body)"/>
              </a:rPr>
              <a:t>location</a:t>
            </a:r>
          </a:p>
          <a:p>
            <a:r>
              <a:rPr lang="en-US" sz="1600" dirty="0">
                <a:latin typeface="Calibri (Body)"/>
                <a:cs typeface="Calibri (Body)"/>
              </a:rPr>
              <a:t>    e.g.  </a:t>
            </a:r>
            <a:r>
              <a:rPr lang="en-US" sz="1300" dirty="0" err="1">
                <a:latin typeface="Monaco"/>
                <a:cs typeface="Monaco"/>
              </a:rPr>
              <a:t>mydata</a:t>
            </a:r>
            <a:r>
              <a:rPr lang="en-US" sz="1300" dirty="0">
                <a:latin typeface="Monaco"/>
                <a:cs typeface="Monaco"/>
              </a:rPr>
              <a:t>[1,4] # 1</a:t>
            </a:r>
            <a:r>
              <a:rPr lang="en-US" sz="1300" baseline="30000" dirty="0">
                <a:latin typeface="Monaco"/>
                <a:cs typeface="Monaco"/>
              </a:rPr>
              <a:t>st</a:t>
            </a:r>
            <a:r>
              <a:rPr lang="en-US" sz="1300" dirty="0">
                <a:latin typeface="Monaco"/>
                <a:cs typeface="Monaco"/>
              </a:rPr>
              <a:t> row 4</a:t>
            </a:r>
            <a:r>
              <a:rPr lang="en-US" sz="1300" baseline="30000" dirty="0">
                <a:latin typeface="Monaco"/>
                <a:cs typeface="Monaco"/>
              </a:rPr>
              <a:t>th</a:t>
            </a:r>
            <a:r>
              <a:rPr lang="en-US" sz="1300" dirty="0">
                <a:latin typeface="Monaco"/>
                <a:cs typeface="Monaco"/>
              </a:rPr>
              <a:t> column</a:t>
            </a:r>
          </a:p>
          <a:p>
            <a:r>
              <a:rPr lang="en-US" sz="1300" dirty="0">
                <a:latin typeface="Monaco"/>
                <a:cs typeface="Monaco"/>
              </a:rPr>
              <a:t>	</a:t>
            </a:r>
            <a:r>
              <a:rPr lang="en-US" sz="1300" dirty="0" err="1">
                <a:latin typeface="Monaco"/>
                <a:cs typeface="Monaco"/>
              </a:rPr>
              <a:t>mydata$Incidence</a:t>
            </a:r>
            <a:r>
              <a:rPr lang="en-US" sz="1300" dirty="0">
                <a:latin typeface="Monaco"/>
                <a:cs typeface="Monaco"/>
              </a:rPr>
              <a:t>[5] # 5</a:t>
            </a:r>
            <a:r>
              <a:rPr lang="en-US" sz="1300" baseline="30000" dirty="0">
                <a:latin typeface="Monaco"/>
                <a:cs typeface="Monaco"/>
              </a:rPr>
              <a:t>th</a:t>
            </a:r>
            <a:r>
              <a:rPr lang="en-US" sz="1300" dirty="0">
                <a:latin typeface="Monaco"/>
                <a:cs typeface="Monaco"/>
              </a:rPr>
              <a:t> row of ‘Incidence’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270573"/>
              </p:ext>
            </p:extLst>
          </p:nvPr>
        </p:nvGraphicFramePr>
        <p:xfrm>
          <a:off x="360127" y="2322305"/>
          <a:ext cx="3346100" cy="267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09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Country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Incidence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Deaths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UK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1970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UK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1980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UK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France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1970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France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1980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France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Belgium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1970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60127" y="167613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More on indexing / slicing / </a:t>
            </a:r>
            <a:r>
              <a:rPr lang="en-US" dirty="0" err="1">
                <a:latin typeface="Calibri (Body)"/>
                <a:cs typeface="Calibri (Body)"/>
              </a:rPr>
              <a:t>subsetting</a:t>
            </a:r>
            <a:r>
              <a:rPr lang="en-US" dirty="0">
                <a:latin typeface="Calibri (Body)"/>
                <a:cs typeface="Calibri (Body)"/>
              </a:rPr>
              <a:t>:</a:t>
            </a:r>
            <a:br>
              <a:rPr lang="en-US" dirty="0">
                <a:latin typeface="Calibri (Body)"/>
                <a:cs typeface="Calibri (Body)"/>
              </a:rPr>
            </a:br>
            <a:endParaRPr lang="en-US" dirty="0">
              <a:latin typeface="Calibri (Body)"/>
              <a:cs typeface="Calibri (Body)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66757" y="3794851"/>
            <a:ext cx="556547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 (Body)"/>
                <a:cs typeface="Calibri (Body)"/>
              </a:rPr>
              <a:t>2) If you know </a:t>
            </a:r>
            <a:r>
              <a:rPr lang="en-US" sz="1600" i="1" dirty="0">
                <a:latin typeface="Calibri (Body)"/>
                <a:cs typeface="Calibri (Body)"/>
              </a:rPr>
              <a:t>value</a:t>
            </a:r>
            <a:r>
              <a:rPr lang="en-US" sz="1600" dirty="0">
                <a:latin typeface="Calibri (Body)"/>
                <a:cs typeface="Calibri (Body)"/>
              </a:rPr>
              <a:t> in row and/or column but not location		</a:t>
            </a:r>
            <a:r>
              <a:rPr lang="en-US" sz="1100" dirty="0">
                <a:latin typeface="Calibri (Body)"/>
                <a:cs typeface="Calibri (Body)"/>
              </a:rPr>
              <a:t>			</a:t>
            </a:r>
            <a:endParaRPr lang="en-US" sz="1000" dirty="0">
              <a:latin typeface="Calibri (Body)"/>
              <a:cs typeface="Calibri (Body)"/>
            </a:endParaRPr>
          </a:p>
          <a:p>
            <a:endParaRPr lang="en-US" sz="1200" dirty="0">
              <a:latin typeface="Calibri (Body)"/>
              <a:cs typeface="Calibri (Body)"/>
            </a:endParaRPr>
          </a:p>
          <a:p>
            <a:r>
              <a:rPr lang="en-US" sz="1200" dirty="0">
                <a:latin typeface="Calibri (Body)"/>
                <a:cs typeface="Calibri (Body)"/>
              </a:rPr>
              <a:t>e.g. </a:t>
            </a:r>
            <a:r>
              <a:rPr lang="en-US" sz="1200" dirty="0" err="1">
                <a:latin typeface="Monaco"/>
                <a:cs typeface="Monaco"/>
              </a:rPr>
              <a:t>mydata</a:t>
            </a:r>
            <a:r>
              <a:rPr lang="en-US" sz="1200" dirty="0">
                <a:latin typeface="Monaco"/>
                <a:cs typeface="Monaco"/>
              </a:rPr>
              <a:t>[</a:t>
            </a:r>
            <a:r>
              <a:rPr lang="en-US" sz="1200" dirty="0" err="1">
                <a:latin typeface="Monaco"/>
                <a:cs typeface="Monaco"/>
              </a:rPr>
              <a:t>mydata$Country</a:t>
            </a:r>
            <a:r>
              <a:rPr lang="en-US" sz="1200" dirty="0">
                <a:latin typeface="Monaco"/>
                <a:cs typeface="Monaco"/>
              </a:rPr>
              <a:t>==“UK”,] </a:t>
            </a:r>
          </a:p>
          <a:p>
            <a:r>
              <a:rPr lang="en-US" sz="1200" dirty="0">
                <a:latin typeface="Monaco"/>
                <a:cs typeface="Monaco"/>
              </a:rPr>
              <a:t>		# rows with column is equal to ‘UK’</a:t>
            </a:r>
          </a:p>
          <a:p>
            <a:br>
              <a:rPr lang="en-US" sz="1200" dirty="0">
                <a:latin typeface="Monaco"/>
                <a:cs typeface="Monaco"/>
              </a:rPr>
            </a:br>
            <a:r>
              <a:rPr lang="en-US" sz="1200" dirty="0">
                <a:latin typeface="Monaco"/>
                <a:cs typeface="Monaco"/>
              </a:rPr>
              <a:t>   </a:t>
            </a:r>
            <a:r>
              <a:rPr lang="en-US" sz="1200" dirty="0" err="1">
                <a:latin typeface="Monaco"/>
                <a:cs typeface="Monaco"/>
              </a:rPr>
              <a:t>mydata</a:t>
            </a:r>
            <a:r>
              <a:rPr lang="en-US" sz="1200" dirty="0">
                <a:latin typeface="Monaco"/>
                <a:cs typeface="Monaco"/>
              </a:rPr>
              <a:t>[(</a:t>
            </a:r>
            <a:r>
              <a:rPr lang="en-US" sz="1200" dirty="0" err="1">
                <a:latin typeface="Monaco"/>
                <a:cs typeface="Monaco"/>
              </a:rPr>
              <a:t>mydata$Country</a:t>
            </a:r>
            <a:r>
              <a:rPr lang="en-US" sz="1200" dirty="0">
                <a:latin typeface="Monaco"/>
                <a:cs typeface="Monaco"/>
              </a:rPr>
              <a:t>==“UK” &amp; (</a:t>
            </a:r>
            <a:r>
              <a:rPr lang="en-US" sz="1200" dirty="0" err="1">
                <a:latin typeface="Monaco"/>
                <a:cs typeface="Monaco"/>
              </a:rPr>
              <a:t>mydata$Year</a:t>
            </a:r>
            <a:r>
              <a:rPr lang="en-US" sz="1200" dirty="0">
                <a:latin typeface="Monaco"/>
                <a:cs typeface="Monaco"/>
              </a:rPr>
              <a:t>&lt;1985), ] </a:t>
            </a:r>
          </a:p>
          <a:p>
            <a:r>
              <a:rPr lang="en-US" sz="1200" dirty="0">
                <a:latin typeface="Monaco"/>
                <a:cs typeface="Monaco"/>
              </a:rPr>
              <a:t>			# UK data prior to 1985</a:t>
            </a:r>
            <a:endParaRPr lang="en-US" sz="1200" dirty="0">
              <a:latin typeface="Calibri (Body)"/>
              <a:cs typeface="Calibri (Body)"/>
            </a:endParaRPr>
          </a:p>
          <a:p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9885DB-7D8D-43F9-A0FF-E2BC17D1E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29</a:t>
            </a:fld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82A422-33F4-656B-063C-EA56698D9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48" y="227762"/>
            <a:ext cx="9144000" cy="85725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Session 2: Data files</a:t>
            </a:r>
          </a:p>
        </p:txBody>
      </p:sp>
    </p:spTree>
    <p:extLst>
      <p:ext uri="{BB962C8B-B14F-4D97-AF65-F5344CB8AC3E}">
        <p14:creationId xmlns:p14="http://schemas.microsoft.com/office/powerpoint/2010/main" val="2149269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778" y="2337030"/>
            <a:ext cx="5635334" cy="1157079"/>
          </a:xfrm>
        </p:spPr>
        <p:txBody>
          <a:bodyPr>
            <a:noAutofit/>
          </a:bodyPr>
          <a:lstStyle/>
          <a:p>
            <a:r>
              <a:rPr lang="en-US" sz="1600" dirty="0">
                <a:latin typeface="Calibri (Body)"/>
                <a:cs typeface="Calibri (Body)"/>
              </a:rPr>
              <a:t>1) If you know row and/or column </a:t>
            </a:r>
            <a:r>
              <a:rPr lang="en-US" sz="1600" i="1" dirty="0">
                <a:latin typeface="Calibri (Body)"/>
                <a:cs typeface="Calibri (Body)"/>
              </a:rPr>
              <a:t>location</a:t>
            </a:r>
          </a:p>
          <a:p>
            <a:r>
              <a:rPr lang="en-US" sz="1600" dirty="0">
                <a:latin typeface="Calibri (Body)"/>
                <a:cs typeface="Calibri (Body)"/>
              </a:rPr>
              <a:t>    e.g.  </a:t>
            </a:r>
            <a:r>
              <a:rPr lang="en-US" sz="1300" dirty="0" err="1">
                <a:latin typeface="Monaco"/>
                <a:cs typeface="Monaco"/>
              </a:rPr>
              <a:t>mydata</a:t>
            </a:r>
            <a:r>
              <a:rPr lang="en-US" sz="1300" dirty="0">
                <a:latin typeface="Monaco"/>
                <a:cs typeface="Monaco"/>
              </a:rPr>
              <a:t>[1,4] # 1</a:t>
            </a:r>
            <a:r>
              <a:rPr lang="en-US" sz="1300" baseline="30000" dirty="0">
                <a:latin typeface="Monaco"/>
                <a:cs typeface="Monaco"/>
              </a:rPr>
              <a:t>st</a:t>
            </a:r>
            <a:r>
              <a:rPr lang="en-US" sz="1300" dirty="0">
                <a:latin typeface="Monaco"/>
                <a:cs typeface="Monaco"/>
              </a:rPr>
              <a:t> row 4</a:t>
            </a:r>
            <a:r>
              <a:rPr lang="en-US" sz="1300" baseline="30000" dirty="0">
                <a:latin typeface="Monaco"/>
                <a:cs typeface="Monaco"/>
              </a:rPr>
              <a:t>th</a:t>
            </a:r>
            <a:r>
              <a:rPr lang="en-US" sz="1300" dirty="0">
                <a:latin typeface="Monaco"/>
                <a:cs typeface="Monaco"/>
              </a:rPr>
              <a:t> column</a:t>
            </a:r>
          </a:p>
          <a:p>
            <a:r>
              <a:rPr lang="en-US" sz="1300" dirty="0">
                <a:latin typeface="Monaco"/>
                <a:cs typeface="Monaco"/>
              </a:rPr>
              <a:t>	</a:t>
            </a:r>
            <a:r>
              <a:rPr lang="en-US" sz="1300" dirty="0" err="1">
                <a:latin typeface="Monaco"/>
                <a:cs typeface="Monaco"/>
              </a:rPr>
              <a:t>mydata$Incidence</a:t>
            </a:r>
            <a:r>
              <a:rPr lang="en-US" sz="1300" dirty="0">
                <a:latin typeface="Monaco"/>
                <a:cs typeface="Monaco"/>
              </a:rPr>
              <a:t>[5] # 5</a:t>
            </a:r>
            <a:r>
              <a:rPr lang="en-US" sz="1300" baseline="30000" dirty="0">
                <a:latin typeface="Monaco"/>
                <a:cs typeface="Monaco"/>
              </a:rPr>
              <a:t>th</a:t>
            </a:r>
            <a:r>
              <a:rPr lang="en-US" sz="1300" dirty="0">
                <a:latin typeface="Monaco"/>
                <a:cs typeface="Monaco"/>
              </a:rPr>
              <a:t> row of ‘Incidence’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125733"/>
              </p:ext>
            </p:extLst>
          </p:nvPr>
        </p:nvGraphicFramePr>
        <p:xfrm>
          <a:off x="380005" y="2352123"/>
          <a:ext cx="3346100" cy="267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09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Country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Incidence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Deaths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UK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1970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UK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1980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UK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France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1970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France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1980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France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1990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Belgium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1970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002"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80005" y="170595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 (Body)"/>
                <a:cs typeface="Calibri (Body)"/>
              </a:rPr>
              <a:t>More on indexing / slicing / </a:t>
            </a:r>
            <a:r>
              <a:rPr lang="en-US" dirty="0" err="1">
                <a:latin typeface="Calibri (Body)"/>
                <a:cs typeface="Calibri (Body)"/>
              </a:rPr>
              <a:t>subsetting</a:t>
            </a:r>
            <a:r>
              <a:rPr lang="en-US" dirty="0">
                <a:latin typeface="Calibri (Body)"/>
                <a:cs typeface="Calibri (Body)"/>
              </a:rPr>
              <a:t>:</a:t>
            </a:r>
            <a:br>
              <a:rPr lang="en-US" dirty="0">
                <a:latin typeface="Calibri (Body)"/>
                <a:cs typeface="Calibri (Body)"/>
              </a:rPr>
            </a:br>
            <a:endParaRPr lang="en-US" dirty="0">
              <a:latin typeface="Calibri (Body)"/>
              <a:cs typeface="Calibri (Body)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86635" y="3824669"/>
            <a:ext cx="556547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 (Body)"/>
                <a:cs typeface="Calibri (Body)"/>
              </a:rPr>
              <a:t>2) If you know </a:t>
            </a:r>
            <a:r>
              <a:rPr lang="en-US" sz="1600" i="1" dirty="0">
                <a:latin typeface="Calibri (Body)"/>
                <a:cs typeface="Calibri (Body)"/>
              </a:rPr>
              <a:t>value</a:t>
            </a:r>
            <a:r>
              <a:rPr lang="en-US" sz="1600" dirty="0">
                <a:latin typeface="Calibri (Body)"/>
                <a:cs typeface="Calibri (Body)"/>
              </a:rPr>
              <a:t> in row and/or column but not location		</a:t>
            </a:r>
            <a:r>
              <a:rPr lang="en-US" sz="1100" dirty="0">
                <a:latin typeface="Calibri (Body)"/>
                <a:cs typeface="Calibri (Body)"/>
              </a:rPr>
              <a:t>			</a:t>
            </a:r>
            <a:endParaRPr lang="en-US" sz="1000" dirty="0">
              <a:latin typeface="Calibri (Body)"/>
              <a:cs typeface="Calibri (Body)"/>
            </a:endParaRPr>
          </a:p>
          <a:p>
            <a:endParaRPr lang="en-US" sz="1200" dirty="0">
              <a:latin typeface="Calibri (Body)"/>
              <a:cs typeface="Calibri (Body)"/>
            </a:endParaRPr>
          </a:p>
          <a:p>
            <a:r>
              <a:rPr lang="en-US" sz="1200" dirty="0">
                <a:latin typeface="Calibri (Body)"/>
                <a:cs typeface="Calibri (Body)"/>
              </a:rPr>
              <a:t>e.g. </a:t>
            </a:r>
            <a:r>
              <a:rPr lang="en-US" sz="1200" dirty="0" err="1">
                <a:latin typeface="Monaco"/>
                <a:cs typeface="Monaco"/>
              </a:rPr>
              <a:t>mydata</a:t>
            </a:r>
            <a:r>
              <a:rPr lang="en-US" sz="1200" dirty="0">
                <a:latin typeface="Monaco"/>
                <a:cs typeface="Monaco"/>
              </a:rPr>
              <a:t>[</a:t>
            </a:r>
            <a:r>
              <a:rPr lang="en-US" sz="1200" dirty="0" err="1">
                <a:latin typeface="Monaco"/>
                <a:cs typeface="Monaco"/>
              </a:rPr>
              <a:t>mydata$Country</a:t>
            </a:r>
            <a:r>
              <a:rPr lang="en-US" sz="1200" dirty="0">
                <a:latin typeface="Monaco"/>
                <a:cs typeface="Monaco"/>
              </a:rPr>
              <a:t>==“UK”,] </a:t>
            </a:r>
          </a:p>
          <a:p>
            <a:r>
              <a:rPr lang="en-US" sz="1200" dirty="0">
                <a:latin typeface="Monaco"/>
                <a:cs typeface="Monaco"/>
              </a:rPr>
              <a:t>		# rows with column is equal to ‘UK’</a:t>
            </a:r>
          </a:p>
          <a:p>
            <a:br>
              <a:rPr lang="en-US" sz="1200" dirty="0">
                <a:latin typeface="Monaco"/>
                <a:cs typeface="Monaco"/>
              </a:rPr>
            </a:br>
            <a:r>
              <a:rPr lang="en-US" sz="1200" dirty="0">
                <a:latin typeface="Monaco"/>
                <a:cs typeface="Monaco"/>
              </a:rPr>
              <a:t>   </a:t>
            </a:r>
            <a:r>
              <a:rPr lang="en-US" sz="1200" dirty="0" err="1">
                <a:latin typeface="Monaco"/>
                <a:cs typeface="Monaco"/>
              </a:rPr>
              <a:t>mydata</a:t>
            </a:r>
            <a:r>
              <a:rPr lang="en-US" sz="1200" dirty="0">
                <a:latin typeface="Monaco"/>
                <a:cs typeface="Monaco"/>
              </a:rPr>
              <a:t>[(</a:t>
            </a:r>
            <a:r>
              <a:rPr lang="en-US" sz="1200" dirty="0" err="1">
                <a:latin typeface="Monaco"/>
                <a:cs typeface="Monaco"/>
              </a:rPr>
              <a:t>mydata$Country</a:t>
            </a:r>
            <a:r>
              <a:rPr lang="en-US" sz="1200" dirty="0">
                <a:latin typeface="Monaco"/>
                <a:cs typeface="Monaco"/>
              </a:rPr>
              <a:t>==“UK” &amp; (</a:t>
            </a:r>
            <a:r>
              <a:rPr lang="en-US" sz="1200" dirty="0" err="1">
                <a:latin typeface="Monaco"/>
                <a:cs typeface="Monaco"/>
              </a:rPr>
              <a:t>mydata$Year</a:t>
            </a:r>
            <a:r>
              <a:rPr lang="en-US" sz="1200" dirty="0">
                <a:latin typeface="Monaco"/>
                <a:cs typeface="Monaco"/>
              </a:rPr>
              <a:t>&lt;1985), ] </a:t>
            </a:r>
          </a:p>
          <a:p>
            <a:r>
              <a:rPr lang="en-US" sz="1200" dirty="0">
                <a:latin typeface="Monaco"/>
                <a:cs typeface="Monaco"/>
              </a:rPr>
              <a:t>			# UK data prior to 1985</a:t>
            </a:r>
            <a:endParaRPr lang="en-US" sz="1200" dirty="0">
              <a:latin typeface="Calibri (Body)"/>
              <a:cs typeface="Calibri (Body)"/>
            </a:endParaRPr>
          </a:p>
          <a:p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18A952-73D6-4490-8774-C9F297076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30</a:t>
            </a:fld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91A4E2-3376-2249-B993-0D6C489BC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48" y="227762"/>
            <a:ext cx="9144000" cy="85725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Session 2: Data files</a:t>
            </a:r>
          </a:p>
        </p:txBody>
      </p:sp>
    </p:spTree>
    <p:extLst>
      <p:ext uri="{BB962C8B-B14F-4D97-AF65-F5344CB8AC3E}">
        <p14:creationId xmlns:p14="http://schemas.microsoft.com/office/powerpoint/2010/main" val="1428794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13142" y="1764880"/>
            <a:ext cx="8863141" cy="486535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 (Body)"/>
                <a:cs typeface="Calibri (Body)"/>
              </a:rPr>
              <a:t>Over to you </a:t>
            </a:r>
            <a:r>
              <a:rPr lang="is-IS" sz="2400" dirty="0">
                <a:latin typeface="Calibri (Body)"/>
                <a:cs typeface="Calibri (Body)"/>
              </a:rPr>
              <a:t>… </a:t>
            </a:r>
          </a:p>
          <a:p>
            <a:endParaRPr lang="is-IS" sz="2400" dirty="0">
              <a:latin typeface="Calibri (Body)"/>
              <a:cs typeface="Calibri (Body)"/>
            </a:endParaRPr>
          </a:p>
          <a:p>
            <a:endParaRPr lang="is-IS" sz="2400" dirty="0">
              <a:latin typeface="Calibri (Body)"/>
              <a:cs typeface="Calibri (Body)"/>
            </a:endParaRPr>
          </a:p>
          <a:p>
            <a:r>
              <a:rPr lang="en-US" sz="2400" dirty="0">
                <a:latin typeface="Calibri (Body)"/>
                <a:cs typeface="Calibri (Body)"/>
              </a:rPr>
              <a:t>Open</a:t>
            </a:r>
            <a:r>
              <a:rPr lang="en-US" sz="2400" b="1" dirty="0">
                <a:latin typeface="Calibri (Body)"/>
                <a:cs typeface="Calibri (Body)"/>
              </a:rPr>
              <a:t> `Practical_P01_2.R` </a:t>
            </a:r>
            <a:r>
              <a:rPr lang="en-US" sz="2400" dirty="0">
                <a:latin typeface="Calibri (Body)"/>
                <a:cs typeface="Calibri (Body)"/>
              </a:rPr>
              <a:t>in </a:t>
            </a:r>
            <a:r>
              <a:rPr lang="en-US" sz="2400" dirty="0" err="1">
                <a:latin typeface="Calibri (Body)"/>
                <a:cs typeface="Calibri (Body)"/>
              </a:rPr>
              <a:t>Rstudio</a:t>
            </a:r>
            <a:endParaRPr lang="en-US" sz="2400" dirty="0">
              <a:latin typeface="Calibri (Body)"/>
              <a:cs typeface="Calibri (Body)"/>
            </a:endParaRPr>
          </a:p>
          <a:p>
            <a:endParaRPr lang="en-US" sz="2400" dirty="0">
              <a:latin typeface="Calibri (Body)"/>
              <a:cs typeface="Calibri (Body)"/>
            </a:endParaRPr>
          </a:p>
          <a:p>
            <a:r>
              <a:rPr lang="en-US" sz="2400" dirty="0">
                <a:latin typeface="Calibri (Body)"/>
                <a:cs typeface="Calibri (Body)"/>
              </a:rPr>
              <a:t>GUIDANCE:</a:t>
            </a:r>
          </a:p>
          <a:p>
            <a:r>
              <a:rPr lang="en-US" sz="2400" dirty="0">
                <a:latin typeface="Calibri (Body)"/>
                <a:cs typeface="Calibri (Body)"/>
              </a:rPr>
              <a:t>	Write your answers next to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Monaco"/>
                <a:cs typeface="Monaco"/>
              </a:rPr>
              <a:t>#Answer:</a:t>
            </a:r>
          </a:p>
          <a:p>
            <a:r>
              <a:rPr lang="en-US" sz="2400" dirty="0">
                <a:latin typeface="Calibri (Body)"/>
                <a:cs typeface="Calibri (Body)"/>
              </a:rPr>
              <a:t>	Error fixing can depend on you doing two things</a:t>
            </a:r>
          </a:p>
          <a:p>
            <a:r>
              <a:rPr lang="en-US" sz="2400" dirty="0">
                <a:latin typeface="Calibri (Body)"/>
                <a:cs typeface="Calibri (Body)"/>
              </a:rPr>
              <a:t>	Fixing the code </a:t>
            </a:r>
            <a:r>
              <a:rPr lang="en-US" sz="2400" dirty="0">
                <a:solidFill>
                  <a:srgbClr val="FF0000"/>
                </a:solidFill>
                <a:latin typeface="Calibri (Body)"/>
                <a:cs typeface="Calibri (Body)"/>
              </a:rPr>
              <a:t>OR</a:t>
            </a:r>
            <a:r>
              <a:rPr lang="en-US" sz="2400" dirty="0">
                <a:latin typeface="Calibri (Body)"/>
                <a:cs typeface="Calibri (Body)"/>
              </a:rPr>
              <a:t> Fixing the data file itself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C86692-33BB-439D-AB1D-4FAAEF809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31</a:t>
            </a:fld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6984336-6BA2-A96C-DB45-5CBB52551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48" y="227762"/>
            <a:ext cx="9144000" cy="85725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Session 2: Data files</a:t>
            </a:r>
          </a:p>
        </p:txBody>
      </p:sp>
    </p:spTree>
    <p:extLst>
      <p:ext uri="{BB962C8B-B14F-4D97-AF65-F5344CB8AC3E}">
        <p14:creationId xmlns:p14="http://schemas.microsoft.com/office/powerpoint/2010/main" val="2023121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142" y="1764880"/>
            <a:ext cx="8863141" cy="4865358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Calibri (Body)"/>
                <a:cs typeface="Calibri (Body)"/>
              </a:rPr>
              <a:t>What we’ve done:</a:t>
            </a:r>
          </a:p>
          <a:p>
            <a:r>
              <a:rPr lang="en-US" sz="1600" dirty="0">
                <a:latin typeface="Calibri (Body)"/>
                <a:cs typeface="Calibri (Body)"/>
              </a:rPr>
              <a:t>	- read in data files and saved them as </a:t>
            </a:r>
            <a:r>
              <a:rPr lang="en-US" sz="1600" dirty="0" err="1">
                <a:latin typeface="Calibri (Body)"/>
                <a:cs typeface="Calibri (Body)"/>
              </a:rPr>
              <a:t>data.frames</a:t>
            </a:r>
            <a:endParaRPr lang="en-US" sz="1600" dirty="0">
              <a:latin typeface="Calibri (Body)"/>
              <a:cs typeface="Calibri (Body)"/>
            </a:endParaRPr>
          </a:p>
          <a:p>
            <a:r>
              <a:rPr lang="en-US" sz="1600" dirty="0">
                <a:latin typeface="Calibri (Body)"/>
                <a:cs typeface="Calibri (Body)"/>
              </a:rPr>
              <a:t>	- stored additional columns in the </a:t>
            </a:r>
            <a:r>
              <a:rPr lang="en-US" sz="1600" dirty="0" err="1">
                <a:latin typeface="Calibri (Body)"/>
                <a:cs typeface="Calibri (Body)"/>
              </a:rPr>
              <a:t>data.frame</a:t>
            </a:r>
            <a:r>
              <a:rPr lang="en-US" sz="1600" dirty="0">
                <a:latin typeface="Calibri (Body)"/>
                <a:cs typeface="Calibri (Body)"/>
              </a:rPr>
              <a:t> </a:t>
            </a:r>
          </a:p>
          <a:p>
            <a:r>
              <a:rPr lang="en-US" sz="1600" dirty="0">
                <a:latin typeface="Calibri (Body)"/>
                <a:cs typeface="Calibri (Body)"/>
              </a:rPr>
              <a:t>	- accessed data from </a:t>
            </a:r>
            <a:r>
              <a:rPr lang="en-US" sz="1600" dirty="0" err="1">
                <a:latin typeface="Calibri (Body)"/>
                <a:cs typeface="Calibri (Body)"/>
              </a:rPr>
              <a:t>data.frame</a:t>
            </a:r>
            <a:r>
              <a:rPr lang="en-US" sz="1600" dirty="0">
                <a:latin typeface="Calibri (Body)"/>
                <a:cs typeface="Calibri (Body)"/>
              </a:rPr>
              <a:t> by </a:t>
            </a:r>
            <a:r>
              <a:rPr lang="en-US" sz="1600" i="1" dirty="0">
                <a:latin typeface="Calibri (Body)"/>
                <a:cs typeface="Calibri (Body)"/>
              </a:rPr>
              <a:t>location </a:t>
            </a:r>
            <a:r>
              <a:rPr lang="en-US" sz="1600" dirty="0">
                <a:latin typeface="Calibri (Body)"/>
                <a:cs typeface="Calibri (Body)"/>
              </a:rPr>
              <a:t>and </a:t>
            </a:r>
            <a:r>
              <a:rPr lang="en-US" sz="1600" i="1" dirty="0">
                <a:latin typeface="Calibri (Body)"/>
                <a:cs typeface="Calibri (Body)"/>
              </a:rPr>
              <a:t>by value</a:t>
            </a:r>
          </a:p>
          <a:p>
            <a:r>
              <a:rPr lang="en-US" sz="1600" dirty="0">
                <a:latin typeface="Calibri (Body)"/>
                <a:cs typeface="Calibri (Body)"/>
              </a:rPr>
              <a:t>	- used logical expressions (to find equality and to search </a:t>
            </a:r>
            <a:r>
              <a:rPr lang="en-US" sz="1600" dirty="0" err="1">
                <a:latin typeface="Calibri (Body)"/>
                <a:cs typeface="Calibri (Body)"/>
              </a:rPr>
              <a:t>data.frame</a:t>
            </a:r>
            <a:r>
              <a:rPr lang="en-US" sz="1600" dirty="0">
                <a:latin typeface="Calibri (Body)"/>
                <a:cs typeface="Calibri (Body)"/>
              </a:rPr>
              <a:t> by value)</a:t>
            </a:r>
          </a:p>
          <a:p>
            <a:r>
              <a:rPr lang="en-US" sz="1600" dirty="0">
                <a:latin typeface="Calibri (Body)"/>
                <a:cs typeface="Calibri (Body)"/>
              </a:rPr>
              <a:t>	- encountered (and solved) several common issues with data file reading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AB3F43-55F9-4CA8-9887-DCCCCA458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32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E107FA-0D6D-F1F0-075A-B4C48868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48" y="227762"/>
            <a:ext cx="9144000" cy="85725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Session 2</a:t>
            </a:r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: Summary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880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Plot an x-y chart: </a:t>
            </a:r>
            <a:r>
              <a:rPr lang="en-US" dirty="0">
                <a:latin typeface="Monaco"/>
                <a:cs typeface="Monaco"/>
              </a:rPr>
              <a:t>plot(x=… y=…)</a:t>
            </a:r>
          </a:p>
          <a:p>
            <a:r>
              <a:rPr lang="en-US" dirty="0">
                <a:latin typeface="+mj-lt"/>
              </a:rPr>
              <a:t>Add a title by adding an option to the plot: </a:t>
            </a:r>
            <a:r>
              <a:rPr lang="en-US" dirty="0">
                <a:latin typeface="Monaco"/>
                <a:cs typeface="Monaco"/>
              </a:rPr>
              <a:t>main=…</a:t>
            </a:r>
          </a:p>
          <a:p>
            <a:r>
              <a:rPr lang="en-US" dirty="0">
                <a:latin typeface="+mj-lt"/>
              </a:rPr>
              <a:t>Add labels to the x and y axes: </a:t>
            </a:r>
            <a:r>
              <a:rPr lang="en-US" dirty="0" err="1">
                <a:latin typeface="Monaco"/>
                <a:cs typeface="Monaco"/>
              </a:rPr>
              <a:t>xlab</a:t>
            </a:r>
            <a:r>
              <a:rPr lang="en-US" dirty="0">
                <a:latin typeface="Monaco"/>
                <a:cs typeface="Monaco"/>
              </a:rPr>
              <a:t>=…, </a:t>
            </a:r>
            <a:r>
              <a:rPr lang="en-US" dirty="0" err="1">
                <a:latin typeface="Monaco"/>
                <a:cs typeface="Monaco"/>
              </a:rPr>
              <a:t>ylab</a:t>
            </a:r>
            <a:r>
              <a:rPr lang="en-US" dirty="0">
                <a:latin typeface="Monaco"/>
                <a:cs typeface="Monaco"/>
              </a:rPr>
              <a:t>=…</a:t>
            </a:r>
          </a:p>
          <a:p>
            <a:r>
              <a:rPr lang="en-US" dirty="0">
                <a:latin typeface="+mj-lt"/>
              </a:rPr>
              <a:t>You find these options (and many more) by checking the help file for the plot you want</a:t>
            </a:r>
          </a:p>
          <a:p>
            <a:r>
              <a:rPr lang="en-US" dirty="0">
                <a:latin typeface="+mj-lt"/>
              </a:rPr>
              <a:t>You can </a:t>
            </a:r>
            <a:r>
              <a:rPr lang="en-US" dirty="0" err="1">
                <a:latin typeface="+mj-lt"/>
              </a:rPr>
              <a:t>customise</a:t>
            </a:r>
            <a:r>
              <a:rPr lang="en-US" dirty="0">
                <a:latin typeface="+mj-lt"/>
              </a:rPr>
              <a:t> almost any aspect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719" y="140097"/>
            <a:ext cx="7886700" cy="8374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j-lt"/>
              </a:rPr>
              <a:t>Session 3: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11C08-FE87-4841-991F-776DAB911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21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80" y="263814"/>
            <a:ext cx="7886700" cy="76488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j-lt"/>
              </a:rPr>
              <a:t>Session 3: 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Histograms are made using: </a:t>
            </a:r>
            <a:r>
              <a:rPr lang="en-US" dirty="0" err="1">
                <a:latin typeface="Monaco"/>
                <a:cs typeface="Monaco"/>
              </a:rPr>
              <a:t>hist</a:t>
            </a:r>
            <a:r>
              <a:rPr lang="en-US" dirty="0">
                <a:latin typeface="Monaco"/>
                <a:cs typeface="Monaco"/>
              </a:rPr>
              <a:t>(…)</a:t>
            </a:r>
          </a:p>
          <a:p>
            <a:r>
              <a:rPr lang="en-US" dirty="0">
                <a:latin typeface="+mj-lt"/>
              </a:rPr>
              <a:t>Often the options are the same for different plot types, </a:t>
            </a:r>
          </a:p>
          <a:p>
            <a:pPr lvl="1"/>
            <a:r>
              <a:rPr lang="en-US" dirty="0">
                <a:latin typeface="+mj-lt"/>
              </a:rPr>
              <a:t>e.g. title: </a:t>
            </a:r>
            <a:r>
              <a:rPr lang="en-US" dirty="0">
                <a:latin typeface="Monaco"/>
                <a:cs typeface="Monaco"/>
              </a:rPr>
              <a:t>main=…</a:t>
            </a:r>
          </a:p>
          <a:p>
            <a:pPr lvl="1"/>
            <a:r>
              <a:rPr lang="en-US" dirty="0" err="1">
                <a:latin typeface="Calibri Light"/>
                <a:cs typeface="Calibri Light"/>
              </a:rPr>
              <a:t>E.g.lab</a:t>
            </a:r>
            <a:r>
              <a:rPr lang="en-US" dirty="0" err="1">
                <a:latin typeface="+mj-lt"/>
              </a:rPr>
              <a:t>els</a:t>
            </a:r>
            <a:r>
              <a:rPr lang="en-US" dirty="0">
                <a:latin typeface="+mj-lt"/>
              </a:rPr>
              <a:t> to the x and y axes: </a:t>
            </a:r>
            <a:r>
              <a:rPr lang="en-US" dirty="0" err="1">
                <a:latin typeface="Monaco"/>
                <a:cs typeface="Monaco"/>
              </a:rPr>
              <a:t>xlab</a:t>
            </a:r>
            <a:r>
              <a:rPr lang="en-US" dirty="0">
                <a:latin typeface="Monaco"/>
                <a:cs typeface="Monaco"/>
              </a:rPr>
              <a:t>=…, </a:t>
            </a:r>
            <a:r>
              <a:rPr lang="en-US" dirty="0" err="1">
                <a:latin typeface="Monaco"/>
                <a:cs typeface="Monaco"/>
              </a:rPr>
              <a:t>ylab</a:t>
            </a:r>
            <a:r>
              <a:rPr lang="en-US" dirty="0">
                <a:latin typeface="Monaco"/>
                <a:cs typeface="Monaco"/>
              </a:rPr>
              <a:t>=…</a:t>
            </a:r>
          </a:p>
          <a:p>
            <a:r>
              <a:rPr lang="en-US" dirty="0">
                <a:latin typeface="+mj-lt"/>
              </a:rPr>
              <a:t>You find these options (and many more) by checking the help file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56515-DCD1-43CA-BCBF-0ABCC2FE9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738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0284"/>
            <a:ext cx="7886700" cy="85725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j-lt"/>
              </a:rPr>
              <a:t>Session 3: Multiple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Plot multiple charts of any type</a:t>
            </a:r>
          </a:p>
          <a:p>
            <a:r>
              <a:rPr lang="en-US" dirty="0">
                <a:latin typeface="+mj-lt"/>
              </a:rPr>
              <a:t>Use: </a:t>
            </a:r>
            <a:r>
              <a:rPr lang="en-US" dirty="0">
                <a:latin typeface="Monaco"/>
                <a:cs typeface="Monaco"/>
              </a:rPr>
              <a:t>par(</a:t>
            </a:r>
            <a:r>
              <a:rPr lang="en-US" dirty="0" err="1">
                <a:latin typeface="Monaco"/>
                <a:cs typeface="Monaco"/>
              </a:rPr>
              <a:t>mfrow</a:t>
            </a:r>
            <a:r>
              <a:rPr lang="en-US" dirty="0">
                <a:latin typeface="Monaco"/>
                <a:cs typeface="Monaco"/>
              </a:rPr>
              <a:t>=c(1,2)) </a:t>
            </a:r>
          </a:p>
          <a:p>
            <a:pPr lvl="1"/>
            <a:r>
              <a:rPr lang="en-US" dirty="0">
                <a:latin typeface="+mj-lt"/>
              </a:rPr>
              <a:t>Multi-Figure ROW-wise</a:t>
            </a:r>
          </a:p>
          <a:p>
            <a:pPr lvl="1"/>
            <a:r>
              <a:rPr lang="en-US" dirty="0">
                <a:latin typeface="+mj-lt"/>
              </a:rPr>
              <a:t>First number = number of rows</a:t>
            </a:r>
          </a:p>
          <a:p>
            <a:pPr lvl="1"/>
            <a:r>
              <a:rPr lang="en-US" dirty="0">
                <a:latin typeface="+mj-lt"/>
              </a:rPr>
              <a:t>Second = number of columns</a:t>
            </a:r>
          </a:p>
          <a:p>
            <a:r>
              <a:rPr lang="en-US" dirty="0">
                <a:latin typeface="Calibri Light"/>
                <a:cs typeface="Calibri Light"/>
              </a:rPr>
              <a:t>Then run your plotting code</a:t>
            </a:r>
          </a:p>
          <a:p>
            <a:r>
              <a:rPr lang="en-US" dirty="0">
                <a:latin typeface="Calibri Light"/>
                <a:cs typeface="Calibri Light"/>
              </a:rPr>
              <a:t>Plot window remains in this layout until you change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9E5C-7B61-43D7-B0C9-496E9AAFB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237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80" y="231086"/>
            <a:ext cx="7886700" cy="85725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j-lt"/>
              </a:rPr>
              <a:t>Session 3: Practical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 Light"/>
                <a:cs typeface="Calibri Light"/>
              </a:rPr>
              <a:t>Practical! (`Practical_P01_3.R`)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 Light"/>
                <a:cs typeface="Calibri Light"/>
              </a:rPr>
              <a:t>There are some advanced exercises at the end if you get there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360A8-07B6-4440-B625-1DFE467DB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973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085" y="221112"/>
            <a:ext cx="7886700" cy="83740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j-lt"/>
              </a:rPr>
              <a:t>Session</a:t>
            </a:r>
            <a:r>
              <a:rPr lang="en-US" sz="4000" dirty="0"/>
              <a:t> 3: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We’ve:</a:t>
            </a:r>
          </a:p>
          <a:p>
            <a:pPr lvl="1"/>
            <a:r>
              <a:rPr lang="en-US" dirty="0">
                <a:latin typeface="+mj-lt"/>
                <a:cs typeface="Calibri Light"/>
              </a:rPr>
              <a:t>Made some basic plots</a:t>
            </a:r>
          </a:p>
          <a:p>
            <a:pPr lvl="1"/>
            <a:r>
              <a:rPr lang="en-US" dirty="0">
                <a:latin typeface="+mj-lt"/>
                <a:cs typeface="Calibri Light"/>
              </a:rPr>
              <a:t>Learned how to change options to add titles and labels</a:t>
            </a:r>
          </a:p>
          <a:p>
            <a:pPr lvl="1"/>
            <a:r>
              <a:rPr lang="en-US" dirty="0">
                <a:latin typeface="+mj-lt"/>
                <a:cs typeface="Calibri Light"/>
              </a:rPr>
              <a:t>Learned how to </a:t>
            </a:r>
            <a:r>
              <a:rPr lang="en-US" dirty="0" err="1">
                <a:latin typeface="+mj-lt"/>
                <a:cs typeface="Calibri Light"/>
              </a:rPr>
              <a:t>customise</a:t>
            </a:r>
            <a:r>
              <a:rPr lang="en-US" dirty="0">
                <a:latin typeface="+mj-lt"/>
                <a:cs typeface="Calibri Light"/>
              </a:rPr>
              <a:t> </a:t>
            </a:r>
            <a:r>
              <a:rPr lang="en-US" dirty="0" err="1">
                <a:latin typeface="+mj-lt"/>
                <a:cs typeface="Calibri Light"/>
              </a:rPr>
              <a:t>colours</a:t>
            </a:r>
            <a:endParaRPr lang="en-US" dirty="0">
              <a:latin typeface="+mj-lt"/>
              <a:cs typeface="Calibri Light"/>
            </a:endParaRPr>
          </a:p>
          <a:p>
            <a:pPr lvl="1"/>
            <a:r>
              <a:rPr lang="en-US" dirty="0">
                <a:latin typeface="+mj-lt"/>
                <a:cs typeface="Calibri Light"/>
              </a:rPr>
              <a:t>Practiced adding more than 1 chart</a:t>
            </a:r>
          </a:p>
          <a:p>
            <a:pPr lvl="1"/>
            <a:r>
              <a:rPr lang="en-US" dirty="0">
                <a:latin typeface="+mj-lt"/>
                <a:cs typeface="Calibri Light"/>
              </a:rPr>
              <a:t>Exported </a:t>
            </a:r>
            <a:r>
              <a:rPr lang="en-US">
                <a:latin typeface="+mj-lt"/>
                <a:cs typeface="Calibri Light"/>
              </a:rPr>
              <a:t>a figure</a:t>
            </a:r>
            <a:endParaRPr lang="en-US" dirty="0">
              <a:latin typeface="Calibri Light"/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50A9A-364C-4410-AF9A-0C8CA138D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230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13142" y="1764880"/>
            <a:ext cx="8863141" cy="486535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+mj-lt"/>
                <a:cs typeface="Calibri (Body)"/>
              </a:rPr>
              <a:t>Take-away messages </a:t>
            </a:r>
            <a:r>
              <a:rPr lang="en-US" sz="2000" dirty="0">
                <a:latin typeface="+mj-lt"/>
                <a:cs typeface="Calibri (Body)"/>
              </a:rPr>
              <a:t>from this introduction:</a:t>
            </a:r>
          </a:p>
          <a:p>
            <a:pPr>
              <a:buFontTx/>
              <a:buChar char="-"/>
            </a:pPr>
            <a:r>
              <a:rPr lang="en-US" sz="2000" i="1" dirty="0">
                <a:latin typeface="+mj-lt"/>
                <a:cs typeface="Calibri (Body)"/>
              </a:rPr>
              <a:t>Comment</a:t>
            </a:r>
            <a:r>
              <a:rPr lang="en-US" sz="2000" dirty="0">
                <a:latin typeface="+mj-lt"/>
                <a:cs typeface="Calibri (Body)"/>
              </a:rPr>
              <a:t> everything</a:t>
            </a:r>
          </a:p>
          <a:p>
            <a:pPr>
              <a:buFontTx/>
              <a:buChar char="-"/>
            </a:pPr>
            <a:r>
              <a:rPr lang="en-US" sz="2000" dirty="0">
                <a:latin typeface="+mj-lt"/>
                <a:cs typeface="Calibri (Body)"/>
              </a:rPr>
              <a:t>Check </a:t>
            </a:r>
            <a:r>
              <a:rPr lang="en-US" sz="2000" i="1" dirty="0">
                <a:latin typeface="+mj-lt"/>
                <a:cs typeface="Calibri (Body)"/>
              </a:rPr>
              <a:t>each line of code </a:t>
            </a:r>
            <a:r>
              <a:rPr lang="en-US" sz="2000" dirty="0">
                <a:latin typeface="+mj-lt"/>
                <a:cs typeface="Calibri (Body)"/>
              </a:rPr>
              <a:t>is doing the right thing before writing more</a:t>
            </a:r>
          </a:p>
          <a:p>
            <a:pPr>
              <a:buFontTx/>
              <a:buChar char="-"/>
            </a:pPr>
            <a:r>
              <a:rPr lang="en-US" sz="2000" dirty="0">
                <a:latin typeface="+mj-lt"/>
                <a:cs typeface="Calibri (Body)"/>
              </a:rPr>
              <a:t>Name variables </a:t>
            </a:r>
            <a:r>
              <a:rPr lang="en-US" sz="2000" i="1" dirty="0">
                <a:latin typeface="+mj-lt"/>
                <a:cs typeface="Calibri (Body)"/>
              </a:rPr>
              <a:t>sensible</a:t>
            </a:r>
            <a:r>
              <a:rPr lang="en-US" sz="2000" dirty="0">
                <a:latin typeface="+mj-lt"/>
                <a:cs typeface="Calibri (Body)"/>
              </a:rPr>
              <a:t> things</a:t>
            </a:r>
            <a:br>
              <a:rPr lang="en-US" sz="2000" dirty="0">
                <a:latin typeface="+mj-lt"/>
                <a:cs typeface="Calibri (Body)"/>
              </a:rPr>
            </a:br>
            <a:r>
              <a:rPr lang="en-US" sz="2000" dirty="0">
                <a:latin typeface="+mj-lt"/>
                <a:cs typeface="Calibri (Body)"/>
              </a:rPr>
              <a:t>e.g. </a:t>
            </a:r>
            <a:r>
              <a:rPr lang="en-US" sz="2000" dirty="0" err="1">
                <a:latin typeface="+mj-lt"/>
                <a:cs typeface="Monaco"/>
              </a:rPr>
              <a:t>IncidenceRate</a:t>
            </a:r>
            <a:r>
              <a:rPr lang="en-US" sz="2000" dirty="0">
                <a:latin typeface="+mj-lt"/>
                <a:cs typeface="Monaco"/>
              </a:rPr>
              <a:t> &lt;- </a:t>
            </a:r>
            <a:r>
              <a:rPr lang="en-US" sz="2000" dirty="0" err="1">
                <a:latin typeface="+mj-lt"/>
                <a:cs typeface="Monaco"/>
              </a:rPr>
              <a:t>mydata</a:t>
            </a:r>
            <a:r>
              <a:rPr lang="en-US" sz="2000" dirty="0">
                <a:latin typeface="+mj-lt"/>
                <a:cs typeface="Monaco"/>
              </a:rPr>
              <a:t>[, 2] </a:t>
            </a:r>
            <a:r>
              <a:rPr lang="en-US" sz="2000" dirty="0">
                <a:latin typeface="+mj-lt"/>
                <a:cs typeface="Calibri (Body)"/>
              </a:rPr>
              <a:t>is better than</a:t>
            </a:r>
            <a:r>
              <a:rPr lang="en-US" sz="2000" dirty="0">
                <a:latin typeface="+mj-lt"/>
                <a:cs typeface="Monaco"/>
              </a:rPr>
              <a:t> A &lt;- </a:t>
            </a:r>
            <a:r>
              <a:rPr lang="en-US" sz="2000" dirty="0" err="1">
                <a:latin typeface="+mj-lt"/>
                <a:cs typeface="Monaco"/>
              </a:rPr>
              <a:t>mydata</a:t>
            </a:r>
            <a:r>
              <a:rPr lang="en-US" sz="2000" dirty="0">
                <a:latin typeface="+mj-lt"/>
                <a:cs typeface="Monaco"/>
              </a:rPr>
              <a:t>[, 2</a:t>
            </a:r>
            <a:r>
              <a:rPr lang="en-US" sz="2000" dirty="0">
                <a:latin typeface="+mj-lt"/>
                <a:cs typeface="Calibri (Body)"/>
              </a:rPr>
              <a:t>] </a:t>
            </a:r>
          </a:p>
          <a:p>
            <a:pPr>
              <a:buFontTx/>
              <a:buChar char="-"/>
            </a:pPr>
            <a:r>
              <a:rPr lang="en-US" sz="2000" dirty="0">
                <a:latin typeface="+mj-lt"/>
                <a:cs typeface="Calibri (Body)"/>
              </a:rPr>
              <a:t>If you are having a problem, other people will have had it too </a:t>
            </a:r>
            <a:r>
              <a:rPr lang="is-IS" sz="2000" dirty="0">
                <a:latin typeface="+mj-lt"/>
                <a:cs typeface="Calibri (Body)"/>
              </a:rPr>
              <a:t>… Google / StackOverflow etc. are your friends</a:t>
            </a:r>
            <a:endParaRPr lang="en-US" sz="2000" dirty="0">
              <a:latin typeface="+mj-lt"/>
              <a:cs typeface="Calibri (Body)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349487" y="22363"/>
            <a:ext cx="9144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Take Homes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57FE07-A7F6-400D-A23D-875CE9DDC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0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A23AF46-E48C-A44D-9FE9-E5BD59CBD4E7}"/>
              </a:ext>
            </a:extLst>
          </p:cNvPr>
          <p:cNvSpPr/>
          <p:nvPr/>
        </p:nvSpPr>
        <p:spPr>
          <a:xfrm>
            <a:off x="99391" y="4999383"/>
            <a:ext cx="2941819" cy="165983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3548" y="857251"/>
            <a:ext cx="9120452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Overview of session and </a:t>
            </a:r>
            <a:r>
              <a:rPr lang="en-US" sz="3200" b="1" dirty="0"/>
              <a:t>learning objectives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4505C41-4429-5040-8802-3B7132A1D96B}"/>
              </a:ext>
            </a:extLst>
          </p:cNvPr>
          <p:cNvSpPr/>
          <p:nvPr/>
        </p:nvSpPr>
        <p:spPr>
          <a:xfrm>
            <a:off x="1395149" y="1959770"/>
            <a:ext cx="2133829" cy="6220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5EEAEC5-C1AF-D141-BFF9-8D4AEAA0634F}"/>
              </a:ext>
            </a:extLst>
          </p:cNvPr>
          <p:cNvSpPr/>
          <p:nvPr/>
        </p:nvSpPr>
        <p:spPr>
          <a:xfrm>
            <a:off x="3717286" y="1959770"/>
            <a:ext cx="2147370" cy="6220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FF772C6-D4AC-654E-90A6-F70C85BC2E50}"/>
              </a:ext>
            </a:extLst>
          </p:cNvPr>
          <p:cNvSpPr/>
          <p:nvPr/>
        </p:nvSpPr>
        <p:spPr>
          <a:xfrm>
            <a:off x="6019514" y="1959770"/>
            <a:ext cx="2145295" cy="62201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C0D7E1-A365-7241-9040-4B7C4E14A840}"/>
              </a:ext>
            </a:extLst>
          </p:cNvPr>
          <p:cNvSpPr txBox="1"/>
          <p:nvPr/>
        </p:nvSpPr>
        <p:spPr>
          <a:xfrm>
            <a:off x="1895574" y="2081545"/>
            <a:ext cx="114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1. Objects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303C8A-C6E8-5447-9243-C4F63CD78311}"/>
              </a:ext>
            </a:extLst>
          </p:cNvPr>
          <p:cNvSpPr txBox="1"/>
          <p:nvPr/>
        </p:nvSpPr>
        <p:spPr>
          <a:xfrm>
            <a:off x="3717286" y="2081545"/>
            <a:ext cx="2147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2. Data files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2FBA84-A66A-4647-BC6A-632CF672E5D1}"/>
              </a:ext>
            </a:extLst>
          </p:cNvPr>
          <p:cNvSpPr txBox="1"/>
          <p:nvPr/>
        </p:nvSpPr>
        <p:spPr>
          <a:xfrm>
            <a:off x="6019513" y="2081545"/>
            <a:ext cx="214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3. Plotting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11B1E7-4BBA-43A2-B8D4-F47B309B3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EC250-E796-438C-AFE1-ABBE2451286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814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EDEE97A-2D96-E44B-BE15-E0973E9ABCF1}"/>
              </a:ext>
            </a:extLst>
          </p:cNvPr>
          <p:cNvSpPr/>
          <p:nvPr/>
        </p:nvSpPr>
        <p:spPr>
          <a:xfrm>
            <a:off x="99391" y="4999383"/>
            <a:ext cx="3101009" cy="165983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395149" y="1959770"/>
            <a:ext cx="2133829" cy="6220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717286" y="1959770"/>
            <a:ext cx="2147370" cy="62201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019514" y="1959770"/>
            <a:ext cx="2145295" cy="62201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895574" y="2081545"/>
            <a:ext cx="114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1. Objects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17286" y="2081545"/>
            <a:ext cx="2147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2. Data files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19513" y="2081545"/>
            <a:ext cx="214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3. Plotting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395149" y="2774552"/>
            <a:ext cx="2133829" cy="307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3716219" y="2769400"/>
            <a:ext cx="2133829" cy="306741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030980" y="2789830"/>
            <a:ext cx="2133829" cy="30469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055037" y="2920386"/>
            <a:ext cx="21338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Execute statements for</a:t>
            </a:r>
            <a:r>
              <a:rPr lang="en-US" sz="1200" dirty="0">
                <a:solidFill>
                  <a:schemeClr val="bg1"/>
                </a:solidFill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displaying data on a plot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personalising</a:t>
            </a:r>
            <a:r>
              <a:rPr lang="en-US" sz="1200" dirty="0">
                <a:solidFill>
                  <a:schemeClr val="bg1"/>
                </a:solidFill>
              </a:rPr>
              <a:t> your plot e.g. </a:t>
            </a:r>
            <a:r>
              <a:rPr lang="en-US" sz="1200" dirty="0" err="1">
                <a:solidFill>
                  <a:schemeClr val="bg1"/>
                </a:solidFill>
              </a:rPr>
              <a:t>colour</a:t>
            </a:r>
            <a:r>
              <a:rPr lang="en-US" sz="1200" dirty="0">
                <a:solidFill>
                  <a:schemeClr val="bg1"/>
                </a:solidFill>
              </a:rPr>
              <a:t>, axis labels, title</a:t>
            </a:r>
          </a:p>
          <a:p>
            <a:br>
              <a:rPr lang="en-US" sz="1200" i="1" dirty="0">
                <a:solidFill>
                  <a:schemeClr val="bg1"/>
                </a:solidFill>
              </a:rPr>
            </a:br>
            <a:r>
              <a:rPr lang="en-US" sz="1200" i="1" dirty="0">
                <a:solidFill>
                  <a:schemeClr val="bg1"/>
                </a:solidFill>
              </a:rPr>
              <a:t>Consider</a:t>
            </a:r>
            <a:r>
              <a:rPr lang="en-US" sz="1200" dirty="0">
                <a:solidFill>
                  <a:schemeClr val="bg1"/>
                </a:solidFill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different ways to plot data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439554" y="2763208"/>
            <a:ext cx="2133829" cy="304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solidFill>
                  <a:schemeClr val="bg1"/>
                </a:solidFill>
              </a:rPr>
              <a:t>Familiarise</a:t>
            </a:r>
            <a:r>
              <a:rPr lang="en-US" sz="1200" i="1" dirty="0">
                <a:solidFill>
                  <a:schemeClr val="bg1"/>
                </a:solidFill>
              </a:rPr>
              <a:t> yourself with: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RStudio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working directory</a:t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1200" i="1" dirty="0">
              <a:solidFill>
                <a:schemeClr val="bg1"/>
              </a:solidFill>
            </a:endParaRPr>
          </a:p>
          <a:p>
            <a:r>
              <a:rPr lang="en-US" sz="1200" i="1" dirty="0">
                <a:solidFill>
                  <a:schemeClr val="bg1"/>
                </a:solidFill>
              </a:rPr>
              <a:t>Execute statements for: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basic R functionality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built-in R functions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ask R for help with a function</a:t>
            </a: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i="1" dirty="0">
                <a:solidFill>
                  <a:schemeClr val="bg1"/>
                </a:solidFill>
              </a:rPr>
              <a:t>Consider</a:t>
            </a:r>
            <a:r>
              <a:rPr lang="en-US" sz="1200" dirty="0">
                <a:solidFill>
                  <a:schemeClr val="bg1"/>
                </a:solidFill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how to search for help online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i="1" dirty="0">
                <a:solidFill>
                  <a:schemeClr val="bg1"/>
                </a:solidFill>
              </a:rPr>
              <a:t>Write code to</a:t>
            </a:r>
            <a:r>
              <a:rPr lang="en-US" sz="1200" dirty="0">
                <a:solidFill>
                  <a:schemeClr val="bg1"/>
                </a:solidFill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explore basic R functionality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766352" y="2941523"/>
            <a:ext cx="21338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Execute statements for</a:t>
            </a:r>
            <a:r>
              <a:rPr lang="en-US" sz="1200" dirty="0">
                <a:solidFill>
                  <a:schemeClr val="bg1"/>
                </a:solidFill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reading files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viewing data 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manipulating data</a:t>
            </a: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i="1" dirty="0">
                <a:solidFill>
                  <a:schemeClr val="bg1"/>
                </a:solidFill>
              </a:rPr>
              <a:t>Consider</a:t>
            </a:r>
            <a:r>
              <a:rPr lang="en-US" sz="1200" dirty="0">
                <a:solidFill>
                  <a:schemeClr val="bg1"/>
                </a:solidFill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different ways to access the same information 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how to trouble-shoot file read in issues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i="1" dirty="0">
                <a:solidFill>
                  <a:schemeClr val="bg1"/>
                </a:solidFill>
              </a:rPr>
              <a:t>Write code</a:t>
            </a:r>
            <a:r>
              <a:rPr lang="en-US" sz="1200" dirty="0">
                <a:solidFill>
                  <a:schemeClr val="bg1"/>
                </a:solidFill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to correct an issue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23548" y="857251"/>
            <a:ext cx="9120452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Overview of session and </a:t>
            </a:r>
            <a:r>
              <a:rPr lang="en-US" sz="3200" b="1" dirty="0"/>
              <a:t>learning 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ED53BF-3F3D-4944-A91E-E18F8CD8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EC250-E796-438C-AFE1-ABBE2451286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450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Open RStudio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Set your working directory to wherever you saved the folder of </a:t>
            </a:r>
            <a:r>
              <a:rPr lang="en-US" sz="2400" dirty="0" err="1">
                <a:latin typeface="+mj-lt"/>
              </a:rPr>
              <a:t>practicals</a:t>
            </a:r>
            <a:r>
              <a:rPr lang="en-US" sz="2400" dirty="0">
                <a:latin typeface="+mj-lt"/>
              </a:rPr>
              <a:t>:</a:t>
            </a:r>
          </a:p>
          <a:p>
            <a:pPr lvl="1"/>
            <a:r>
              <a:rPr lang="en-US" dirty="0">
                <a:latin typeface="+mj-lt"/>
              </a:rPr>
              <a:t>Session </a:t>
            </a:r>
            <a:r>
              <a:rPr lang="en-US" dirty="0">
                <a:latin typeface="+mj-lt"/>
                <a:sym typeface="Wingdings"/>
              </a:rPr>
              <a:t> Set working directory  Choose directory</a:t>
            </a:r>
          </a:p>
          <a:p>
            <a:pPr lvl="1"/>
            <a:r>
              <a:rPr lang="en-US" dirty="0">
                <a:latin typeface="+mj-lt"/>
                <a:sym typeface="Wingdings"/>
              </a:rPr>
              <a:t>Then navigate to the right folder </a:t>
            </a:r>
            <a:endParaRPr lang="en-US" dirty="0">
              <a:latin typeface="+mj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8234" y="0"/>
            <a:ext cx="8843991" cy="986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Session 1: Set working directory 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7D8925-3FEB-443E-A83E-3985F7008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328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4-21 at 16.16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84" y="1930012"/>
            <a:ext cx="6554602" cy="383602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-2635848" y="0"/>
            <a:ext cx="9120452" cy="986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Session 1: RStudio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26284" y="1930012"/>
            <a:ext cx="3795526" cy="2299069"/>
          </a:xfrm>
          <a:prstGeom prst="rect">
            <a:avLst/>
          </a:prstGeom>
          <a:solidFill>
            <a:srgbClr val="FFFFFF">
              <a:alpha val="58000"/>
            </a:srgbClr>
          </a:solidFill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26284" y="4243676"/>
            <a:ext cx="3795526" cy="1522362"/>
          </a:xfrm>
          <a:prstGeom prst="rect">
            <a:avLst/>
          </a:prstGeom>
          <a:solidFill>
            <a:srgbClr val="FFFFFF">
              <a:alpha val="58000"/>
            </a:srgbClr>
          </a:solidFill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21810" y="3466970"/>
            <a:ext cx="2759076" cy="2299069"/>
          </a:xfrm>
          <a:prstGeom prst="rect">
            <a:avLst/>
          </a:prstGeom>
          <a:solidFill>
            <a:schemeClr val="bg1">
              <a:alpha val="65000"/>
            </a:schemeClr>
          </a:solidFill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21810" y="2200143"/>
            <a:ext cx="2759076" cy="1266826"/>
          </a:xfrm>
          <a:prstGeom prst="rect">
            <a:avLst/>
          </a:prstGeom>
          <a:solidFill>
            <a:srgbClr val="FFFFFF">
              <a:alpha val="58000"/>
            </a:srgbClr>
          </a:solidFill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24378" y="2434933"/>
            <a:ext cx="228359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  <a:latin typeface="Calibri Light"/>
                <a:cs typeface="Calibri Light"/>
              </a:rPr>
              <a:t>1. Script Window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14928" y="4408722"/>
            <a:ext cx="228359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  <a:latin typeface="Calibri Light"/>
                <a:cs typeface="Calibri Light"/>
              </a:rPr>
              <a:t>2. Console Window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96903" y="3908482"/>
            <a:ext cx="228359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  <a:latin typeface="Calibri Light"/>
                <a:cs typeface="Calibri Light"/>
              </a:rPr>
              <a:t>3. Help and Plots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21810" y="2434933"/>
            <a:ext cx="27590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  <a:latin typeface="Calibri Light"/>
                <a:cs typeface="Calibri Light"/>
              </a:rPr>
              <a:t>4.Environment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E12ED9-3546-4FB7-B8E8-B3CE72000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51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04-21 at 16.16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84" y="1930012"/>
            <a:ext cx="6554602" cy="383602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26284" y="1930012"/>
            <a:ext cx="3795526" cy="229906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35411" y="1236763"/>
            <a:ext cx="333313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Script window</a:t>
            </a:r>
          </a:p>
          <a:p>
            <a:r>
              <a:rPr lang="en-US" sz="1600" dirty="0">
                <a:latin typeface="+mj-lt"/>
              </a:rPr>
              <a:t>Can have multiple R files open in tabs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FD398D-EBD6-47B7-8007-241154A30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913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04-21 at 16.16.1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71" b="39306"/>
          <a:stretch/>
        </p:blipFill>
        <p:spPr>
          <a:xfrm>
            <a:off x="2175173" y="1200178"/>
            <a:ext cx="6612994" cy="404101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795589" y="1995791"/>
            <a:ext cx="700718" cy="339325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5180" y="1236763"/>
            <a:ext cx="18977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 marks a commented line</a:t>
            </a:r>
          </a:p>
          <a:p>
            <a:r>
              <a:rPr lang="en-US" dirty="0"/>
              <a:t>When sent to console, does not get run</a:t>
            </a:r>
          </a:p>
          <a:p>
            <a:r>
              <a:rPr lang="en-US" dirty="0" err="1"/>
              <a:t>RStudio</a:t>
            </a:r>
            <a:r>
              <a:rPr lang="en-US" dirty="0"/>
              <a:t> shows comments in a different </a:t>
            </a:r>
            <a:r>
              <a:rPr lang="en-US" dirty="0" err="1"/>
              <a:t>colour</a:t>
            </a:r>
            <a:endParaRPr lang="en-US" dirty="0"/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1580322" y="3222367"/>
            <a:ext cx="842995" cy="95836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5180" y="3671537"/>
            <a:ext cx="17809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“Syntax highlighting” </a:t>
            </a:r>
          </a:p>
          <a:p>
            <a:r>
              <a:rPr lang="en-US" dirty="0" err="1"/>
              <a:t>RStudio</a:t>
            </a:r>
            <a:r>
              <a:rPr lang="en-US" dirty="0"/>
              <a:t> shows R code in different </a:t>
            </a:r>
            <a:r>
              <a:rPr lang="en-US" dirty="0" err="1"/>
              <a:t>colours</a:t>
            </a:r>
            <a:r>
              <a:rPr lang="en-US" dirty="0"/>
              <a:t> according to what it is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2058385" y="4180730"/>
            <a:ext cx="525789" cy="118691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22599" y="5315668"/>
            <a:ext cx="294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your script tidy:</a:t>
            </a:r>
          </a:p>
          <a:p>
            <a:r>
              <a:rPr lang="en-US" dirty="0"/>
              <a:t>- Space out sections</a:t>
            </a:r>
          </a:p>
          <a:p>
            <a:r>
              <a:rPr lang="en-US" dirty="0"/>
              <a:t>- Write useful comments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F3F96-3ABB-4AF0-B446-CE0D0755D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703698"/>
      </p:ext>
    </p:extLst>
  </p:cSld>
  <p:clrMapOvr>
    <a:masterClrMapping/>
  </p:clrMapOvr>
</p:sld>
</file>

<file path=ppt/theme/theme1.xml><?xml version="1.0" encoding="utf-8"?>
<a:theme xmlns:a="http://schemas.openxmlformats.org/drawingml/2006/main" name="Main_Presentation_Title_Page">
  <a:themeElements>
    <a:clrScheme name="Custom 1">
      <a:dk1>
        <a:srgbClr val="000000"/>
      </a:dk1>
      <a:lt1>
        <a:srgbClr val="FFFFFF"/>
      </a:lt1>
      <a:dk2>
        <a:srgbClr val="004550"/>
      </a:dk2>
      <a:lt2>
        <a:srgbClr val="2BAC6D"/>
      </a:lt2>
      <a:accent1>
        <a:srgbClr val="2BAC6D"/>
      </a:accent1>
      <a:accent2>
        <a:srgbClr val="004550"/>
      </a:accent2>
      <a:accent3>
        <a:srgbClr val="00ABCE"/>
      </a:accent3>
      <a:accent4>
        <a:srgbClr val="FBB800"/>
      </a:accent4>
      <a:accent5>
        <a:srgbClr val="E95B0C"/>
      </a:accent5>
      <a:accent6>
        <a:srgbClr val="B1B2B3"/>
      </a:accent6>
      <a:hlink>
        <a:srgbClr val="00ABCE"/>
      </a:hlink>
      <a:folHlink>
        <a:srgbClr val="B1B2B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SHTM_Presentation_Template_4.3.potx" id="{36DD23E2-2B4D-4C02-87ED-940A54CBCDE4}" vid="{3E1D11D4-E105-447B-B68A-CA0B015ED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2454</Words>
  <Application>Microsoft Macintosh PowerPoint</Application>
  <PresentationFormat>On-screen Show (4:3)</PresentationFormat>
  <Paragraphs>649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Calibri</vt:lpstr>
      <vt:lpstr>Calibri (Body)</vt:lpstr>
      <vt:lpstr>Calibri Light</vt:lpstr>
      <vt:lpstr>Merriweather</vt:lpstr>
      <vt:lpstr>Merriweather</vt:lpstr>
      <vt:lpstr>Monaco</vt:lpstr>
      <vt:lpstr>open sans</vt:lpstr>
      <vt:lpstr>open sans</vt:lpstr>
      <vt:lpstr>Times</vt:lpstr>
      <vt:lpstr>Main_Presentation_Title_Page</vt:lpstr>
      <vt:lpstr>Introduction to R</vt:lpstr>
      <vt:lpstr>What is R?</vt:lpstr>
      <vt:lpstr>Why use 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2: Data files</vt:lpstr>
      <vt:lpstr>Session 2: Data files</vt:lpstr>
      <vt:lpstr>Session 2: Data files</vt:lpstr>
      <vt:lpstr>Session 2: Data files</vt:lpstr>
      <vt:lpstr>Session 2: Data files</vt:lpstr>
      <vt:lpstr>Session 2: Data files</vt:lpstr>
      <vt:lpstr>Session 2: Data files</vt:lpstr>
      <vt:lpstr>Session 2: Data files</vt:lpstr>
      <vt:lpstr>Session 2: Data files</vt:lpstr>
      <vt:lpstr>Session 2: Data files</vt:lpstr>
      <vt:lpstr>Session 2: Summary</vt:lpstr>
      <vt:lpstr>Session 3: Plots</vt:lpstr>
      <vt:lpstr>Session 3: Histogram</vt:lpstr>
      <vt:lpstr>Session 3: Multiple plots</vt:lpstr>
      <vt:lpstr>Session 3: Practical</vt:lpstr>
      <vt:lpstr>Session 3: 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/>
  <TotalTime>23</TotalTime>
  <Words>14</Words>
  <Application>Microsoft Office PowerPoint</Application>
  <PresentationFormat>On-screen Show (4:3)</PresentationFormat>
  <Paragraphs>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merriweather</vt:lpstr>
      <vt:lpstr>Open Sans</vt:lpstr>
      <vt:lpstr>Open Sans</vt:lpstr>
      <vt:lpstr>Main_Presentation_Title_Page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London School of Hygiene &amp; Tropical Medicine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Techniques in Modelling</dc:title>
  <dc:creator/>
  <cp:keywords/>
  <cp:lastModifiedBy>Katie Atkins</cp:lastModifiedBy>
  <cp:revision>53</cp:revision>
  <dcterms:created xsi:type="dcterms:W3CDTF">2019-06-12T07:36:02Z</dcterms:created>
  <dcterms:modified xsi:type="dcterms:W3CDTF">2023-04-03T06:26:07Z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graphy">
    <vt:lpwstr>../../Infrastructure/extras.bib</vt:lpwstr>
  </property>
  <property fmtid="{D5CDD505-2E9C-101B-9397-08002B2CF9AE}" pid="3" name="csl">
    <vt:lpwstr>../../Infrastructure/chicago-author-date.csl</vt:lpwstr>
  </property>
  <property fmtid="{D5CDD505-2E9C-101B-9397-08002B2CF9AE}" pid="4" name="date">
    <vt:lpwstr>June 2019</vt:lpwstr>
  </property>
  <property fmtid="{D5CDD505-2E9C-101B-9397-08002B2CF9AE}" pid="5" name="header-includes">
    <vt:lpwstr>---------</vt:lpwstr>
  </property>
  <property fmtid="{D5CDD505-2E9C-101B-9397-08002B2CF9AE}" pid="6" name="output">
    <vt:lpwstr/>
  </property>
  <property fmtid="{D5CDD505-2E9C-101B-9397-08002B2CF9AE}" pid="7" name="tables">
    <vt:lpwstr>yes</vt:lpwstr>
  </property>
</Properties>
</file>